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xlsx" ContentType="application/vnd.openxmlformats-officedocument.spreadsheetml.sheet"/>
  <Default Extension="jpg" ContentType="image/jpeg"/>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removePersonalInfoOnSave="1" saveSubsetFonts="1">
  <p:sldMasterIdLst>
    <p:sldMasterId id="2147483648" r:id="rId2"/>
  </p:sldMasterIdLst>
  <p:notesMasterIdLst>
    <p:notesMasterId r:id="rId37"/>
  </p:notesMasterIdLst>
  <p:handoutMasterIdLst>
    <p:handoutMasterId r:id="rId38"/>
  </p:handoutMasterIdLst>
  <p:sldIdLst>
    <p:sldId id="256" r:id="rId3"/>
    <p:sldId id="271" r:id="rId4"/>
    <p:sldId id="282" r:id="rId5"/>
    <p:sldId id="287" r:id="rId6"/>
    <p:sldId id="283" r:id="rId7"/>
    <p:sldId id="284" r:id="rId8"/>
    <p:sldId id="285" r:id="rId9"/>
    <p:sldId id="286" r:id="rId10"/>
    <p:sldId id="288" r:id="rId11"/>
    <p:sldId id="289" r:id="rId12"/>
    <p:sldId id="290" r:id="rId13"/>
    <p:sldId id="291" r:id="rId14"/>
    <p:sldId id="292" r:id="rId15"/>
    <p:sldId id="297" r:id="rId16"/>
    <p:sldId id="298" r:id="rId17"/>
    <p:sldId id="295" r:id="rId18"/>
    <p:sldId id="272" r:id="rId19"/>
    <p:sldId id="301" r:id="rId20"/>
    <p:sldId id="302" r:id="rId21"/>
    <p:sldId id="273" r:id="rId22"/>
    <p:sldId id="303" r:id="rId23"/>
    <p:sldId id="304" r:id="rId24"/>
    <p:sldId id="305" r:id="rId25"/>
    <p:sldId id="306" r:id="rId26"/>
    <p:sldId id="307" r:id="rId27"/>
    <p:sldId id="308" r:id="rId28"/>
    <p:sldId id="309" r:id="rId29"/>
    <p:sldId id="310" r:id="rId30"/>
    <p:sldId id="311" r:id="rId31"/>
    <p:sldId id="312" r:id="rId32"/>
    <p:sldId id="313" r:id="rId33"/>
    <p:sldId id="319" r:id="rId34"/>
    <p:sldId id="321" r:id="rId35"/>
    <p:sldId id="322" r:id="rId36"/>
  </p:sldIdLst>
  <p:sldSz cx="12188825" cy="6858000"/>
  <p:notesSz cx="6805613" cy="99393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3888">
          <p15:clr>
            <a:srgbClr val="A4A3A4"/>
          </p15:clr>
        </p15:guide>
        <p15:guide id="3" orient="horz" pos="1152">
          <p15:clr>
            <a:srgbClr val="A4A3A4"/>
          </p15:clr>
        </p15:guide>
        <p15:guide id="4" orient="horz" pos="960">
          <p15:clr>
            <a:srgbClr val="A4A3A4"/>
          </p15:clr>
        </p15:guide>
        <p15:guide id="5" orient="horz" pos="2976">
          <p15:clr>
            <a:srgbClr val="A4A3A4"/>
          </p15:clr>
        </p15:guide>
        <p15:guide id="6" orient="horz" pos="432">
          <p15:clr>
            <a:srgbClr val="A4A3A4"/>
          </p15:clr>
        </p15:guide>
        <p15:guide id="7" orient="horz" pos="3600">
          <p15:clr>
            <a:srgbClr val="A4A3A4"/>
          </p15:clr>
        </p15:guide>
        <p15:guide id="8" pos="3839">
          <p15:clr>
            <a:srgbClr val="A4A3A4"/>
          </p15:clr>
        </p15:guide>
        <p15:guide id="9" pos="815">
          <p15:clr>
            <a:srgbClr val="A4A3A4"/>
          </p15:clr>
        </p15:guide>
        <p15:guide id="10" pos="6623">
          <p15:clr>
            <a:srgbClr val="A4A3A4"/>
          </p15:clr>
        </p15:guide>
        <p15:guide id="11" pos="897">
          <p15:clr>
            <a:srgbClr val="A4A3A4"/>
          </p15:clr>
        </p15:guide>
        <p15:guide id="12" pos="6863">
          <p15:clr>
            <a:srgbClr val="A4A3A4"/>
          </p15:clr>
        </p15:guide>
        <p15:guide id="13" pos="7295">
          <p15:clr>
            <a:srgbClr val="A4A3A4"/>
          </p15:clr>
        </p15:guide>
        <p15:guide id="14" pos="3695">
          <p15:clr>
            <a:srgbClr val="A4A3A4"/>
          </p15:clr>
        </p15:guide>
        <p15:guide id="15" pos="2927">
          <p15:clr>
            <a:srgbClr val="A4A3A4"/>
          </p15:clr>
        </p15:guide>
        <p15:guide id="16" pos="383">
          <p15:clr>
            <a:srgbClr val="A4A3A4"/>
          </p15:clr>
        </p15:guide>
        <p15:guide id="17" pos="3071">
          <p15:clr>
            <a:srgbClr val="A4A3A4"/>
          </p15:clr>
        </p15:guide>
      </p15:sldGuideLst>
    </p:ext>
    <p:ext uri="{2D200454-40CA-4A62-9FC3-DE9A4176ACB9}">
      <p15:notesGuideLst xmlns:p15="http://schemas.microsoft.com/office/powerpoint/2012/main">
        <p15:guide id="1" orient="horz" pos="3131" userDrawn="1">
          <p15:clr>
            <a:srgbClr val="A4A3A4"/>
          </p15:clr>
        </p15:guide>
        <p15:guide id="2" pos="2144"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5007" autoAdjust="0"/>
    <p:restoredTop sz="94444" autoAdjust="0"/>
  </p:normalViewPr>
  <p:slideViewPr>
    <p:cSldViewPr>
      <p:cViewPr varScale="1">
        <p:scale>
          <a:sx n="64" d="100"/>
          <a:sy n="64" d="100"/>
        </p:scale>
        <p:origin x="752" y="48"/>
      </p:cViewPr>
      <p:guideLst>
        <p:guide orient="horz" pos="2160"/>
        <p:guide orient="horz" pos="3888"/>
        <p:guide orient="horz" pos="1152"/>
        <p:guide orient="horz" pos="960"/>
        <p:guide orient="horz" pos="2976"/>
        <p:guide orient="horz" pos="432"/>
        <p:guide orient="horz" pos="3600"/>
        <p:guide pos="3839"/>
        <p:guide pos="815"/>
        <p:guide pos="6623"/>
        <p:guide pos="897"/>
        <p:guide pos="6863"/>
        <p:guide pos="7295"/>
        <p:guide pos="3695"/>
        <p:guide pos="2927"/>
        <p:guide pos="383"/>
        <p:guide pos="3071"/>
      </p:guideLst>
    </p:cSldViewPr>
  </p:slideViewPr>
  <p:outlineViewPr>
    <p:cViewPr>
      <p:scale>
        <a:sx n="33" d="100"/>
        <a:sy n="33" d="100"/>
      </p:scale>
      <p:origin x="0" y="-8304"/>
    </p:cViewPr>
  </p:outlineViewPr>
  <p:notesTextViewPr>
    <p:cViewPr>
      <p:scale>
        <a:sx n="1" d="1"/>
        <a:sy n="1" d="1"/>
      </p:scale>
      <p:origin x="0" y="0"/>
    </p:cViewPr>
  </p:notesTextViewPr>
  <p:sorterViewPr>
    <p:cViewPr>
      <p:scale>
        <a:sx n="100" d="100"/>
        <a:sy n="100" d="100"/>
      </p:scale>
      <p:origin x="0" y="-13446"/>
    </p:cViewPr>
  </p:sorterViewPr>
  <p:notesViewPr>
    <p:cSldViewPr>
      <p:cViewPr varScale="1">
        <p:scale>
          <a:sx n="84" d="100"/>
          <a:sy n="84" d="100"/>
        </p:scale>
        <p:origin x="1002" y="60"/>
      </p:cViewPr>
      <p:guideLst>
        <p:guide orient="horz" pos="3131"/>
        <p:guide pos="214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handoutMaster" Target="handoutMasters/handoutMaster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62" b="1" i="0" u="none" strike="noStrike" baseline="0" dirty="0">
                <a:effectLst/>
              </a:rPr>
              <a:t>Distribution of all the Stores according to Price Levels</a:t>
            </a:r>
            <a:endParaRPr lang="he-IL" dirty="0"/>
          </a:p>
        </c:rich>
      </c:tx>
      <c:layout>
        <c:manualLayout>
          <c:xMode val="edge"/>
          <c:yMode val="edge"/>
          <c:x val="0.14115125476842824"/>
          <c:y val="0"/>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גיליון1!$B$1</c:f>
              <c:strCache>
                <c:ptCount val="1"/>
                <c:pt idx="0">
                  <c:v>מכירות</c:v>
                </c:pt>
              </c:strCache>
            </c:strRef>
          </c:tx>
          <c:explosion val="4"/>
          <c:dPt>
            <c:idx val="0"/>
            <c:bubble3D val="0"/>
            <c:spPr>
              <a:solidFill>
                <a:schemeClr val="accent1"/>
              </a:solidFill>
              <a:ln w="19050">
                <a:solidFill>
                  <a:schemeClr val="lt1"/>
                </a:solidFill>
              </a:ln>
              <a:effectLst/>
            </c:spPr>
            <c:extLst>
              <c:ext xmlns:c16="http://schemas.microsoft.com/office/drawing/2014/chart" uri="{C3380CC4-5D6E-409C-BE32-E72D297353CC}">
                <c16:uniqueId val="{00000001-F55B-4487-8159-5B5CE7B02E7A}"/>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F55B-4487-8159-5B5CE7B02E7A}"/>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F55B-4487-8159-5B5CE7B02E7A}"/>
              </c:ext>
            </c:extLst>
          </c:dPt>
          <c:dLbls>
            <c:dLbl>
              <c:idx val="0"/>
              <c:dLblPos val="outEnd"/>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1-F55B-4487-8159-5B5CE7B02E7A}"/>
                </c:ext>
              </c:extLst>
            </c:dLbl>
            <c:dLbl>
              <c:idx val="1"/>
              <c:dLblPos val="outEnd"/>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3-F55B-4487-8159-5B5CE7B02E7A}"/>
                </c:ext>
              </c:extLst>
            </c:dLbl>
            <c:dLbl>
              <c:idx val="2"/>
              <c:dLblPos val="outEnd"/>
              <c:showLegendKey val="0"/>
              <c:showVal val="0"/>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5-F55B-4487-8159-5B5CE7B02E7A}"/>
                </c:ext>
              </c:extLst>
            </c:dLbl>
            <c:spPr>
              <a:solidFill>
                <a:prstClr val="white"/>
              </a:solidFill>
              <a:ln>
                <a:solidFill>
                  <a:prstClr val="black">
                    <a:lumMod val="25000"/>
                    <a:lumOff val="75000"/>
                  </a:prst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גיליון1!$A$2:$A$4</c:f>
              <c:strCache>
                <c:ptCount val="3"/>
                <c:pt idx="0">
                  <c:v>Intermediate (200-1,000 ILS) 55%</c:v>
                </c:pt>
                <c:pt idx="1">
                  <c:v>Low (up to 100 ILS) 25%</c:v>
                </c:pt>
                <c:pt idx="2">
                  <c:v>High (over 1,000 ILS) 20%</c:v>
                </c:pt>
              </c:strCache>
            </c:strRef>
          </c:cat>
          <c:val>
            <c:numRef>
              <c:f>גיליון1!$B$2:$B$4</c:f>
              <c:numCache>
                <c:formatCode>General</c:formatCode>
                <c:ptCount val="3"/>
                <c:pt idx="0">
                  <c:v>0.55000000000000004</c:v>
                </c:pt>
                <c:pt idx="1">
                  <c:v>0.25</c:v>
                </c:pt>
                <c:pt idx="2">
                  <c:v>0.2</c:v>
                </c:pt>
              </c:numCache>
            </c:numRef>
          </c:val>
          <c:extLst>
            <c:ext xmlns:c16="http://schemas.microsoft.com/office/drawing/2014/chart" uri="{C3380CC4-5D6E-409C-BE32-E72D297353CC}">
              <c16:uniqueId val="{00000006-F55B-4487-8159-5B5CE7B02E7A}"/>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62" b="1" i="0" u="none" strike="noStrike" baseline="0" dirty="0">
                <a:effectLst/>
                <a:latin typeface="Vijaya" panose="020B0604020202020204" pitchFamily="34" charset="0"/>
                <a:cs typeface="Vijaya" panose="020B0604020202020204" pitchFamily="34" charset="0"/>
              </a:rPr>
              <a:t>Distribution of Revenues in the Industry according to Products</a:t>
            </a:r>
            <a:endParaRPr lang="he-IL" dirty="0">
              <a:latin typeface="Vijaya" panose="020B0604020202020204" pitchFamily="34" charset="0"/>
            </a:endParaRPr>
          </a:p>
        </c:rich>
      </c:tx>
      <c:layout>
        <c:manualLayout>
          <c:xMode val="edge"/>
          <c:yMode val="edge"/>
          <c:x val="0.16128007835730671"/>
          <c:y val="0"/>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גיליון1!$B$1</c:f>
              <c:strCache>
                <c:ptCount val="1"/>
                <c:pt idx="0">
                  <c:v>מכירות</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15D8-4855-AFEA-1551D1B99672}"/>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15D8-4855-AFEA-1551D1B99672}"/>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15D8-4855-AFEA-1551D1B99672}"/>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15D8-4855-AFEA-1551D1B99672}"/>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15D8-4855-AFEA-1551D1B99672}"/>
              </c:ext>
            </c:extLst>
          </c:dPt>
          <c:dLbls>
            <c:spPr>
              <a:solidFill>
                <a:prstClr val="white"/>
              </a:solidFill>
              <a:ln>
                <a:solidFill>
                  <a:prstClr val="black">
                    <a:lumMod val="25000"/>
                    <a:lumOff val="75000"/>
                  </a:prst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גיליון1!$A$2:$A$6</c:f>
              <c:strCache>
                <c:ptCount val="5"/>
                <c:pt idx="0">
                  <c:v>Other </c:v>
                </c:pt>
                <c:pt idx="1">
                  <c:v>Rings </c:v>
                </c:pt>
                <c:pt idx="2">
                  <c:v>Necklaces</c:v>
                </c:pt>
                <c:pt idx="3">
                  <c:v>Earrings</c:v>
                </c:pt>
                <c:pt idx="4">
                  <c:v>Bracelets </c:v>
                </c:pt>
              </c:strCache>
            </c:strRef>
          </c:cat>
          <c:val>
            <c:numRef>
              <c:f>גיליון1!$B$2:$B$6</c:f>
              <c:numCache>
                <c:formatCode>General</c:formatCode>
                <c:ptCount val="5"/>
                <c:pt idx="0">
                  <c:v>0.05</c:v>
                </c:pt>
                <c:pt idx="1">
                  <c:v>0.35</c:v>
                </c:pt>
                <c:pt idx="2">
                  <c:v>0.3</c:v>
                </c:pt>
                <c:pt idx="3">
                  <c:v>0.2</c:v>
                </c:pt>
                <c:pt idx="4">
                  <c:v>0.1</c:v>
                </c:pt>
              </c:numCache>
            </c:numRef>
          </c:val>
          <c:extLst>
            <c:ext xmlns:c16="http://schemas.microsoft.com/office/drawing/2014/chart" uri="{C3380CC4-5D6E-409C-BE32-E72D297353CC}">
              <c16:uniqueId val="{0000000A-15D8-4855-AFEA-1551D1B99672}"/>
            </c:ext>
          </c:extLst>
        </c:ser>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62" b="1" i="0" u="none" strike="noStrike" baseline="0" dirty="0">
                <a:effectLst/>
              </a:rPr>
              <a:t>Distribution of Revenues in 2010 according to Types of Jewelry (in million ILS)</a:t>
            </a:r>
            <a:endParaRPr lang="he-IL"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גיליון1!$B$1</c:f>
              <c:strCache>
                <c:ptCount val="1"/>
                <c:pt idx="0">
                  <c:v>סידרה 1</c:v>
                </c:pt>
              </c:strCache>
            </c:strRef>
          </c:tx>
          <c:spPr>
            <a:solidFill>
              <a:schemeClr val="accent1"/>
            </a:solidFill>
            <a:ln>
              <a:noFill/>
            </a:ln>
            <a:effectLst/>
          </c:spPr>
          <c:invertIfNegative val="0"/>
          <c:cat>
            <c:strRef>
              <c:f>גיליון1!$A$2:$A$5</c:f>
              <c:strCache>
                <c:ptCount val="4"/>
                <c:pt idx="0">
                  <c:v>Gold jewelry</c:v>
                </c:pt>
                <c:pt idx="1">
                  <c:v>Silver jewelry</c:v>
                </c:pt>
                <c:pt idx="2">
                  <c:v>Fashion jewelry</c:v>
                </c:pt>
                <c:pt idx="3">
                  <c:v>Other</c:v>
                </c:pt>
              </c:strCache>
            </c:strRef>
          </c:cat>
          <c:val>
            <c:numRef>
              <c:f>גיליון1!$B$2:$B$5</c:f>
              <c:numCache>
                <c:formatCode>General</c:formatCode>
                <c:ptCount val="4"/>
                <c:pt idx="0">
                  <c:v>553</c:v>
                </c:pt>
                <c:pt idx="1">
                  <c:v>393</c:v>
                </c:pt>
                <c:pt idx="2">
                  <c:v>209</c:v>
                </c:pt>
                <c:pt idx="3">
                  <c:v>73</c:v>
                </c:pt>
              </c:numCache>
            </c:numRef>
          </c:val>
          <c:extLst>
            <c:ext xmlns:c16="http://schemas.microsoft.com/office/drawing/2014/chart" uri="{C3380CC4-5D6E-409C-BE32-E72D297353CC}">
              <c16:uniqueId val="{00000000-F197-4F71-A717-8959F15D8F47}"/>
            </c:ext>
          </c:extLst>
        </c:ser>
        <c:dLbls>
          <c:showLegendKey val="0"/>
          <c:showVal val="0"/>
          <c:showCatName val="0"/>
          <c:showSerName val="0"/>
          <c:showPercent val="0"/>
          <c:showBubbleSize val="0"/>
        </c:dLbls>
        <c:gapWidth val="219"/>
        <c:overlap val="-27"/>
        <c:axId val="306259376"/>
        <c:axId val="306259768"/>
      </c:barChart>
      <c:catAx>
        <c:axId val="3062593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06259768"/>
        <c:crosses val="autoZero"/>
        <c:auto val="1"/>
        <c:lblAlgn val="ctr"/>
        <c:lblOffset val="100"/>
        <c:noMultiLvlLbl val="0"/>
      </c:catAx>
      <c:valAx>
        <c:axId val="30625976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30625937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2FD540-660D-4118-BB91-2DEDACDCC939}"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pPr rtl="1"/>
          <a:endParaRPr lang="he-IL"/>
        </a:p>
      </dgm:t>
    </dgm:pt>
    <dgm:pt modelId="{8DFB366B-768D-46B8-AC37-F520AE84A51B}">
      <dgm:prSet/>
      <dgm:spPr/>
      <dgm:t>
        <a:bodyPr/>
        <a:lstStyle/>
        <a:p>
          <a:pPr rtl="0"/>
          <a:r>
            <a:rPr lang="en-US" b="1" dirty="0"/>
            <a:t>Financial resilience</a:t>
          </a:r>
          <a:endParaRPr lang="he-IL" dirty="0"/>
        </a:p>
      </dgm:t>
    </dgm:pt>
    <dgm:pt modelId="{082D0D4B-AF0C-4746-BC1B-FDA0D47E23F3}" type="parTrans" cxnId="{56470940-18DF-40D3-A565-A4EDA4F97BD1}">
      <dgm:prSet/>
      <dgm:spPr/>
      <dgm:t>
        <a:bodyPr/>
        <a:lstStyle/>
        <a:p>
          <a:pPr rtl="1"/>
          <a:endParaRPr lang="he-IL"/>
        </a:p>
      </dgm:t>
    </dgm:pt>
    <dgm:pt modelId="{87628E95-5E83-473D-993E-69731C8535B3}" type="sibTrans" cxnId="{56470940-18DF-40D3-A565-A4EDA4F97BD1}">
      <dgm:prSet/>
      <dgm:spPr/>
      <dgm:t>
        <a:bodyPr/>
        <a:lstStyle/>
        <a:p>
          <a:pPr rtl="1"/>
          <a:endParaRPr lang="he-IL"/>
        </a:p>
      </dgm:t>
    </dgm:pt>
    <dgm:pt modelId="{E5C5ADEB-E4F1-44CF-A932-F82C36F0A9C9}">
      <dgm:prSet/>
      <dgm:spPr/>
      <dgm:t>
        <a:bodyPr/>
        <a:lstStyle/>
        <a:p>
          <a:pPr rtl="0"/>
          <a:r>
            <a:rPr lang="en-US" b="1" dirty="0"/>
            <a:t>Broad and diverse market share</a:t>
          </a:r>
          <a:endParaRPr lang="he-IL" dirty="0"/>
        </a:p>
      </dgm:t>
    </dgm:pt>
    <dgm:pt modelId="{FF1C7C64-7A8A-4F77-9A8A-3AECBDE9A57C}" type="parTrans" cxnId="{7E0A2779-1974-4A13-A09D-83910863BCD0}">
      <dgm:prSet/>
      <dgm:spPr/>
      <dgm:t>
        <a:bodyPr/>
        <a:lstStyle/>
        <a:p>
          <a:pPr rtl="1"/>
          <a:endParaRPr lang="he-IL"/>
        </a:p>
      </dgm:t>
    </dgm:pt>
    <dgm:pt modelId="{6599EB8E-386D-477A-AC86-818037829906}" type="sibTrans" cxnId="{7E0A2779-1974-4A13-A09D-83910863BCD0}">
      <dgm:prSet/>
      <dgm:spPr/>
      <dgm:t>
        <a:bodyPr/>
        <a:lstStyle/>
        <a:p>
          <a:pPr rtl="1"/>
          <a:endParaRPr lang="he-IL"/>
        </a:p>
      </dgm:t>
    </dgm:pt>
    <dgm:pt modelId="{5E302392-4205-465B-9961-1BE7B77849DA}">
      <dgm:prSet/>
      <dgm:spPr/>
      <dgm:t>
        <a:bodyPr/>
        <a:lstStyle/>
        <a:p>
          <a:pPr rtl="0"/>
          <a:r>
            <a:rPr lang="en-US" b="1" dirty="0"/>
            <a:t>Strong and reputable brand</a:t>
          </a:r>
          <a:endParaRPr lang="he-IL" dirty="0"/>
        </a:p>
      </dgm:t>
    </dgm:pt>
    <dgm:pt modelId="{3CEBBCA3-9A6F-4CD4-A9CA-9812B078253C}" type="parTrans" cxnId="{349A5738-1B49-4360-BAA6-106ADF62BDDF}">
      <dgm:prSet/>
      <dgm:spPr/>
      <dgm:t>
        <a:bodyPr/>
        <a:lstStyle/>
        <a:p>
          <a:pPr rtl="1"/>
          <a:endParaRPr lang="he-IL"/>
        </a:p>
      </dgm:t>
    </dgm:pt>
    <dgm:pt modelId="{6381AC57-3726-4524-B401-8EC65ACEB3AA}" type="sibTrans" cxnId="{349A5738-1B49-4360-BAA6-106ADF62BDDF}">
      <dgm:prSet/>
      <dgm:spPr/>
      <dgm:t>
        <a:bodyPr/>
        <a:lstStyle/>
        <a:p>
          <a:pPr rtl="1"/>
          <a:endParaRPr lang="he-IL"/>
        </a:p>
      </dgm:t>
    </dgm:pt>
    <dgm:pt modelId="{BCE6A3F0-E648-4680-9B3B-DC46678C1D17}" type="pres">
      <dgm:prSet presAssocID="{8B2FD540-660D-4118-BB91-2DEDACDCC939}" presName="compositeShape" presStyleCnt="0">
        <dgm:presLayoutVars>
          <dgm:chMax val="7"/>
          <dgm:dir/>
          <dgm:resizeHandles val="exact"/>
        </dgm:presLayoutVars>
      </dgm:prSet>
      <dgm:spPr/>
    </dgm:pt>
    <dgm:pt modelId="{9F0B1A6B-4A25-454F-903E-9BE3CD9757E8}" type="pres">
      <dgm:prSet presAssocID="{8DFB366B-768D-46B8-AC37-F520AE84A51B}" presName="circ1" presStyleLbl="vennNode1" presStyleIdx="0" presStyleCnt="3"/>
      <dgm:spPr/>
    </dgm:pt>
    <dgm:pt modelId="{E6AB27F7-88C7-4DD9-A930-E65B6A82FFAC}" type="pres">
      <dgm:prSet presAssocID="{8DFB366B-768D-46B8-AC37-F520AE84A51B}" presName="circ1Tx" presStyleLbl="revTx" presStyleIdx="0" presStyleCnt="0">
        <dgm:presLayoutVars>
          <dgm:chMax val="0"/>
          <dgm:chPref val="0"/>
          <dgm:bulletEnabled val="1"/>
        </dgm:presLayoutVars>
      </dgm:prSet>
      <dgm:spPr/>
    </dgm:pt>
    <dgm:pt modelId="{6065281D-A7C9-4612-B54E-A4BF208F786E}" type="pres">
      <dgm:prSet presAssocID="{E5C5ADEB-E4F1-44CF-A932-F82C36F0A9C9}" presName="circ2" presStyleLbl="vennNode1" presStyleIdx="1" presStyleCnt="3"/>
      <dgm:spPr/>
    </dgm:pt>
    <dgm:pt modelId="{F31AF78B-7657-4D56-9BE2-1A51C684EB90}" type="pres">
      <dgm:prSet presAssocID="{E5C5ADEB-E4F1-44CF-A932-F82C36F0A9C9}" presName="circ2Tx" presStyleLbl="revTx" presStyleIdx="0" presStyleCnt="0">
        <dgm:presLayoutVars>
          <dgm:chMax val="0"/>
          <dgm:chPref val="0"/>
          <dgm:bulletEnabled val="1"/>
        </dgm:presLayoutVars>
      </dgm:prSet>
      <dgm:spPr/>
    </dgm:pt>
    <dgm:pt modelId="{17D657E1-E63B-4E27-B698-35765860A5BA}" type="pres">
      <dgm:prSet presAssocID="{5E302392-4205-465B-9961-1BE7B77849DA}" presName="circ3" presStyleLbl="vennNode1" presStyleIdx="2" presStyleCnt="3"/>
      <dgm:spPr/>
    </dgm:pt>
    <dgm:pt modelId="{E83447D7-A50C-4D0F-96E2-210441EC11DA}" type="pres">
      <dgm:prSet presAssocID="{5E302392-4205-465B-9961-1BE7B77849DA}" presName="circ3Tx" presStyleLbl="revTx" presStyleIdx="0" presStyleCnt="0">
        <dgm:presLayoutVars>
          <dgm:chMax val="0"/>
          <dgm:chPref val="0"/>
          <dgm:bulletEnabled val="1"/>
        </dgm:presLayoutVars>
      </dgm:prSet>
      <dgm:spPr/>
    </dgm:pt>
  </dgm:ptLst>
  <dgm:cxnLst>
    <dgm:cxn modelId="{BF2E3520-0588-49D5-AA04-F7FA1EEB84D4}" type="presOf" srcId="{8DFB366B-768D-46B8-AC37-F520AE84A51B}" destId="{E6AB27F7-88C7-4DD9-A930-E65B6A82FFAC}" srcOrd="1" destOrd="0" presId="urn:microsoft.com/office/officeart/2005/8/layout/venn1"/>
    <dgm:cxn modelId="{349A5738-1B49-4360-BAA6-106ADF62BDDF}" srcId="{8B2FD540-660D-4118-BB91-2DEDACDCC939}" destId="{5E302392-4205-465B-9961-1BE7B77849DA}" srcOrd="2" destOrd="0" parTransId="{3CEBBCA3-9A6F-4CD4-A9CA-9812B078253C}" sibTransId="{6381AC57-3726-4524-B401-8EC65ACEB3AA}"/>
    <dgm:cxn modelId="{56470940-18DF-40D3-A565-A4EDA4F97BD1}" srcId="{8B2FD540-660D-4118-BB91-2DEDACDCC939}" destId="{8DFB366B-768D-46B8-AC37-F520AE84A51B}" srcOrd="0" destOrd="0" parTransId="{082D0D4B-AF0C-4746-BC1B-FDA0D47E23F3}" sibTransId="{87628E95-5E83-473D-993E-69731C8535B3}"/>
    <dgm:cxn modelId="{4D6BC747-7093-4723-B815-6A8886C2585C}" type="presOf" srcId="{5E302392-4205-465B-9961-1BE7B77849DA}" destId="{E83447D7-A50C-4D0F-96E2-210441EC11DA}" srcOrd="1" destOrd="0" presId="urn:microsoft.com/office/officeart/2005/8/layout/venn1"/>
    <dgm:cxn modelId="{DF443054-09AD-45EC-8535-366AD7B68387}" type="presOf" srcId="{5E302392-4205-465B-9961-1BE7B77849DA}" destId="{17D657E1-E63B-4E27-B698-35765860A5BA}" srcOrd="0" destOrd="0" presId="urn:microsoft.com/office/officeart/2005/8/layout/venn1"/>
    <dgm:cxn modelId="{7E0A2779-1974-4A13-A09D-83910863BCD0}" srcId="{8B2FD540-660D-4118-BB91-2DEDACDCC939}" destId="{E5C5ADEB-E4F1-44CF-A932-F82C36F0A9C9}" srcOrd="1" destOrd="0" parTransId="{FF1C7C64-7A8A-4F77-9A8A-3AECBDE9A57C}" sibTransId="{6599EB8E-386D-477A-AC86-818037829906}"/>
    <dgm:cxn modelId="{10F7A9A2-2EE6-4A2B-B305-77A70B82E96B}" type="presOf" srcId="{E5C5ADEB-E4F1-44CF-A932-F82C36F0A9C9}" destId="{6065281D-A7C9-4612-B54E-A4BF208F786E}" srcOrd="0" destOrd="0" presId="urn:microsoft.com/office/officeart/2005/8/layout/venn1"/>
    <dgm:cxn modelId="{0E5182A5-F543-4009-905F-C19BC4763A61}" type="presOf" srcId="{E5C5ADEB-E4F1-44CF-A932-F82C36F0A9C9}" destId="{F31AF78B-7657-4D56-9BE2-1A51C684EB90}" srcOrd="1" destOrd="0" presId="urn:microsoft.com/office/officeart/2005/8/layout/venn1"/>
    <dgm:cxn modelId="{51680CB6-FC4D-44FC-946E-FFAB71C40C98}" type="presOf" srcId="{8B2FD540-660D-4118-BB91-2DEDACDCC939}" destId="{BCE6A3F0-E648-4680-9B3B-DC46678C1D17}" srcOrd="0" destOrd="0" presId="urn:microsoft.com/office/officeart/2005/8/layout/venn1"/>
    <dgm:cxn modelId="{C75D30C8-0EC1-4DFF-BE5F-B795B812D368}" type="presOf" srcId="{8DFB366B-768D-46B8-AC37-F520AE84A51B}" destId="{9F0B1A6B-4A25-454F-903E-9BE3CD9757E8}" srcOrd="0" destOrd="0" presId="urn:microsoft.com/office/officeart/2005/8/layout/venn1"/>
    <dgm:cxn modelId="{F0AA8FC7-FDBE-42EE-B038-39ABCD785392}" type="presParOf" srcId="{BCE6A3F0-E648-4680-9B3B-DC46678C1D17}" destId="{9F0B1A6B-4A25-454F-903E-9BE3CD9757E8}" srcOrd="0" destOrd="0" presId="urn:microsoft.com/office/officeart/2005/8/layout/venn1"/>
    <dgm:cxn modelId="{B8AAC445-A869-485C-BC9A-145EA4907614}" type="presParOf" srcId="{BCE6A3F0-E648-4680-9B3B-DC46678C1D17}" destId="{E6AB27F7-88C7-4DD9-A930-E65B6A82FFAC}" srcOrd="1" destOrd="0" presId="urn:microsoft.com/office/officeart/2005/8/layout/venn1"/>
    <dgm:cxn modelId="{2F4707E5-63DC-4BF6-8814-50B6B09E6909}" type="presParOf" srcId="{BCE6A3F0-E648-4680-9B3B-DC46678C1D17}" destId="{6065281D-A7C9-4612-B54E-A4BF208F786E}" srcOrd="2" destOrd="0" presId="urn:microsoft.com/office/officeart/2005/8/layout/venn1"/>
    <dgm:cxn modelId="{CC42A11B-7074-485D-A5A7-8C3256055A3A}" type="presParOf" srcId="{BCE6A3F0-E648-4680-9B3B-DC46678C1D17}" destId="{F31AF78B-7657-4D56-9BE2-1A51C684EB90}" srcOrd="3" destOrd="0" presId="urn:microsoft.com/office/officeart/2005/8/layout/venn1"/>
    <dgm:cxn modelId="{607F82F4-52F6-49BB-A126-9DBA2342F960}" type="presParOf" srcId="{BCE6A3F0-E648-4680-9B3B-DC46678C1D17}" destId="{17D657E1-E63B-4E27-B698-35765860A5BA}" srcOrd="4" destOrd="0" presId="urn:microsoft.com/office/officeart/2005/8/layout/venn1"/>
    <dgm:cxn modelId="{BF080B58-5C0F-4660-A1DF-40BBC3FCC94A}" type="presParOf" srcId="{BCE6A3F0-E648-4680-9B3B-DC46678C1D17}" destId="{E83447D7-A50C-4D0F-96E2-210441EC11DA}"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4FA599-6F7C-456C-BE67-15460DF10764}" type="doc">
      <dgm:prSet loTypeId="urn:microsoft.com/office/officeart/2005/8/layout/chevron2" loCatId="process" qsTypeId="urn:microsoft.com/office/officeart/2005/8/quickstyle/simple3" qsCatId="simple" csTypeId="urn:microsoft.com/office/officeart/2005/8/colors/accent5_4" csCatId="accent5" phldr="1"/>
      <dgm:spPr/>
      <dgm:t>
        <a:bodyPr/>
        <a:lstStyle/>
        <a:p>
          <a:pPr rtl="1"/>
          <a:endParaRPr lang="he-IL"/>
        </a:p>
      </dgm:t>
    </dgm:pt>
    <dgm:pt modelId="{36A70135-B1C1-40E6-9335-FF61B873E652}">
      <dgm:prSet/>
      <dgm:spPr/>
      <dgm:t>
        <a:bodyPr/>
        <a:lstStyle/>
        <a:p>
          <a:pPr rtl="0"/>
          <a:r>
            <a:rPr lang="en-US"/>
            <a:t>1977</a:t>
          </a:r>
          <a:endParaRPr lang="he-IL"/>
        </a:p>
      </dgm:t>
    </dgm:pt>
    <dgm:pt modelId="{47152C2B-3E0E-4FCC-A8BD-3079DDB79198}" type="parTrans" cxnId="{47EA5DCF-5AAC-4A54-9E29-0B94EF8EF6B4}">
      <dgm:prSet/>
      <dgm:spPr/>
      <dgm:t>
        <a:bodyPr/>
        <a:lstStyle/>
        <a:p>
          <a:pPr rtl="1"/>
          <a:endParaRPr lang="he-IL"/>
        </a:p>
      </dgm:t>
    </dgm:pt>
    <dgm:pt modelId="{2AF23C5C-1012-4F0D-9695-BD0E3AC402BA}" type="sibTrans" cxnId="{47EA5DCF-5AAC-4A54-9E29-0B94EF8EF6B4}">
      <dgm:prSet/>
      <dgm:spPr/>
      <dgm:t>
        <a:bodyPr/>
        <a:lstStyle/>
        <a:p>
          <a:pPr rtl="1"/>
          <a:endParaRPr lang="he-IL"/>
        </a:p>
      </dgm:t>
    </dgm:pt>
    <dgm:pt modelId="{FB3AA2C3-13F0-4875-9F24-9021BF701A24}">
      <dgm:prSet custT="1"/>
      <dgm:spPr/>
      <dgm:t>
        <a:bodyPr/>
        <a:lstStyle/>
        <a:p>
          <a:pPr rtl="0"/>
          <a:r>
            <a:rPr lang="en-US" sz="2000" b="1" dirty="0"/>
            <a:t>Company founded</a:t>
          </a:r>
          <a:endParaRPr lang="he-IL" sz="2000" dirty="0"/>
        </a:p>
      </dgm:t>
    </dgm:pt>
    <dgm:pt modelId="{98F29A4F-945B-4C0C-9A43-25B7F9B428FB}" type="parTrans" cxnId="{952FFA2C-3CE9-482F-9ED8-1D700A400AD8}">
      <dgm:prSet/>
      <dgm:spPr/>
      <dgm:t>
        <a:bodyPr/>
        <a:lstStyle/>
        <a:p>
          <a:pPr rtl="1"/>
          <a:endParaRPr lang="he-IL"/>
        </a:p>
      </dgm:t>
    </dgm:pt>
    <dgm:pt modelId="{D63F7C8D-79D0-4416-BDCE-51E9DFFF0102}" type="sibTrans" cxnId="{952FFA2C-3CE9-482F-9ED8-1D700A400AD8}">
      <dgm:prSet/>
      <dgm:spPr/>
      <dgm:t>
        <a:bodyPr/>
        <a:lstStyle/>
        <a:p>
          <a:pPr rtl="1"/>
          <a:endParaRPr lang="he-IL"/>
        </a:p>
      </dgm:t>
    </dgm:pt>
    <dgm:pt modelId="{B3404BE7-351B-4D56-870C-224205DA2D2E}">
      <dgm:prSet custT="1"/>
      <dgm:spPr/>
      <dgm:t>
        <a:bodyPr/>
        <a:lstStyle/>
        <a:p>
          <a:pPr rtl="0"/>
          <a:r>
            <a:rPr lang="en-US" sz="2000" dirty="0"/>
            <a:t>Operated 7 jewelry stands at SHEKEM</a:t>
          </a:r>
          <a:endParaRPr lang="he-IL" sz="2000" dirty="0"/>
        </a:p>
      </dgm:t>
    </dgm:pt>
    <dgm:pt modelId="{78A8AC77-FBD9-421C-9BDE-AD402BECACB9}" type="parTrans" cxnId="{D42219A5-13C9-439A-A9C7-5EEB3F3D018E}">
      <dgm:prSet/>
      <dgm:spPr/>
      <dgm:t>
        <a:bodyPr/>
        <a:lstStyle/>
        <a:p>
          <a:pPr rtl="1"/>
          <a:endParaRPr lang="he-IL"/>
        </a:p>
      </dgm:t>
    </dgm:pt>
    <dgm:pt modelId="{E103917C-EC3E-49A9-8BD9-7DA5FB58A790}" type="sibTrans" cxnId="{D42219A5-13C9-439A-A9C7-5EEB3F3D018E}">
      <dgm:prSet/>
      <dgm:spPr/>
      <dgm:t>
        <a:bodyPr/>
        <a:lstStyle/>
        <a:p>
          <a:pPr rtl="1"/>
          <a:endParaRPr lang="he-IL"/>
        </a:p>
      </dgm:t>
    </dgm:pt>
    <dgm:pt modelId="{189E655C-ACF0-47AA-932A-7AA03CB25180}">
      <dgm:prSet/>
      <dgm:spPr/>
      <dgm:t>
        <a:bodyPr/>
        <a:lstStyle/>
        <a:p>
          <a:pPr rtl="0"/>
          <a:r>
            <a:rPr lang="en-US"/>
            <a:t>1978</a:t>
          </a:r>
          <a:endParaRPr lang="he-IL"/>
        </a:p>
      </dgm:t>
    </dgm:pt>
    <dgm:pt modelId="{CA0F4B3D-AD1E-4683-B1ED-DE421945AA9F}" type="parTrans" cxnId="{D1A47FE7-1DDC-46E4-B900-FFC8720C3DB9}">
      <dgm:prSet/>
      <dgm:spPr/>
      <dgm:t>
        <a:bodyPr/>
        <a:lstStyle/>
        <a:p>
          <a:pPr rtl="1"/>
          <a:endParaRPr lang="he-IL"/>
        </a:p>
      </dgm:t>
    </dgm:pt>
    <dgm:pt modelId="{BDC5E18F-CE08-4949-A19B-2574BF6BA511}" type="sibTrans" cxnId="{D1A47FE7-1DDC-46E4-B900-FFC8720C3DB9}">
      <dgm:prSet/>
      <dgm:spPr/>
      <dgm:t>
        <a:bodyPr/>
        <a:lstStyle/>
        <a:p>
          <a:pPr rtl="1"/>
          <a:endParaRPr lang="he-IL"/>
        </a:p>
      </dgm:t>
    </dgm:pt>
    <dgm:pt modelId="{11D3EFDA-0A6E-4FA7-8009-5821F366E8F1}">
      <dgm:prSet custT="1"/>
      <dgm:spPr/>
      <dgm:t>
        <a:bodyPr/>
        <a:lstStyle/>
        <a:p>
          <a:pPr rtl="0"/>
          <a:r>
            <a:rPr lang="en-US" sz="2000" b="0" dirty="0"/>
            <a:t>Consolidation with </a:t>
          </a:r>
          <a:r>
            <a:rPr lang="en-US" sz="2000" b="0" dirty="0" err="1"/>
            <a:t>Kolbotime</a:t>
          </a:r>
          <a:endParaRPr lang="he-IL" sz="2000" b="0" dirty="0"/>
        </a:p>
      </dgm:t>
    </dgm:pt>
    <dgm:pt modelId="{0C7831E0-21E2-46DC-AED2-6FCEA9F975B0}" type="parTrans" cxnId="{F067B64F-91E6-42FE-ACD6-57943201ECA8}">
      <dgm:prSet/>
      <dgm:spPr/>
      <dgm:t>
        <a:bodyPr/>
        <a:lstStyle/>
        <a:p>
          <a:pPr rtl="1"/>
          <a:endParaRPr lang="he-IL"/>
        </a:p>
      </dgm:t>
    </dgm:pt>
    <dgm:pt modelId="{0397E3AF-8166-40A8-B4C7-539A35CB8A2D}" type="sibTrans" cxnId="{F067B64F-91E6-42FE-ACD6-57943201ECA8}">
      <dgm:prSet/>
      <dgm:spPr/>
      <dgm:t>
        <a:bodyPr/>
        <a:lstStyle/>
        <a:p>
          <a:pPr rtl="1"/>
          <a:endParaRPr lang="he-IL"/>
        </a:p>
      </dgm:t>
    </dgm:pt>
    <dgm:pt modelId="{681CEC4B-B62D-4778-A339-F7689857B517}">
      <dgm:prSet custT="1"/>
      <dgm:spPr/>
      <dgm:t>
        <a:bodyPr/>
        <a:lstStyle/>
        <a:p>
          <a:pPr rtl="0"/>
          <a:r>
            <a:rPr lang="en-US" sz="2000" dirty="0"/>
            <a:t>Operated 50 points of sale</a:t>
          </a:r>
          <a:endParaRPr lang="he-IL" sz="2000" dirty="0"/>
        </a:p>
      </dgm:t>
    </dgm:pt>
    <dgm:pt modelId="{238F1172-113F-4D82-8C41-FD531DF9124F}" type="parTrans" cxnId="{DC250732-C7D1-4937-B732-786FA65250A8}">
      <dgm:prSet/>
      <dgm:spPr/>
      <dgm:t>
        <a:bodyPr/>
        <a:lstStyle/>
        <a:p>
          <a:pPr rtl="1"/>
          <a:endParaRPr lang="he-IL"/>
        </a:p>
      </dgm:t>
    </dgm:pt>
    <dgm:pt modelId="{B145A611-34F4-4FCA-B6C3-49C0B3A438E7}" type="sibTrans" cxnId="{DC250732-C7D1-4937-B732-786FA65250A8}">
      <dgm:prSet/>
      <dgm:spPr/>
      <dgm:t>
        <a:bodyPr/>
        <a:lstStyle/>
        <a:p>
          <a:pPr rtl="1"/>
          <a:endParaRPr lang="he-IL"/>
        </a:p>
      </dgm:t>
    </dgm:pt>
    <dgm:pt modelId="{677565EF-1248-4B48-BA5F-D8A5900568A2}">
      <dgm:prSet/>
      <dgm:spPr/>
      <dgm:t>
        <a:bodyPr/>
        <a:lstStyle/>
        <a:p>
          <a:pPr rtl="0"/>
          <a:r>
            <a:rPr lang="en-US"/>
            <a:t>1982</a:t>
          </a:r>
          <a:endParaRPr lang="he-IL"/>
        </a:p>
      </dgm:t>
    </dgm:pt>
    <dgm:pt modelId="{F81617AC-7E9D-40BD-AB06-52AAD5502C8A}" type="parTrans" cxnId="{3CDCE154-AB25-4B57-AF26-F2EAEAC93EB2}">
      <dgm:prSet/>
      <dgm:spPr/>
      <dgm:t>
        <a:bodyPr/>
        <a:lstStyle/>
        <a:p>
          <a:pPr rtl="1"/>
          <a:endParaRPr lang="he-IL"/>
        </a:p>
      </dgm:t>
    </dgm:pt>
    <dgm:pt modelId="{7112ED36-82BF-4986-9D25-F628EEDAAD46}" type="sibTrans" cxnId="{3CDCE154-AB25-4B57-AF26-F2EAEAC93EB2}">
      <dgm:prSet/>
      <dgm:spPr/>
      <dgm:t>
        <a:bodyPr/>
        <a:lstStyle/>
        <a:p>
          <a:pPr rtl="1"/>
          <a:endParaRPr lang="he-IL"/>
        </a:p>
      </dgm:t>
    </dgm:pt>
    <dgm:pt modelId="{6C58E1F1-0825-4421-92DD-04D5CA7B76B2}">
      <dgm:prSet custT="1"/>
      <dgm:spPr/>
      <dgm:t>
        <a:bodyPr/>
        <a:lstStyle/>
        <a:p>
          <a:pPr rtl="0"/>
          <a:r>
            <a:rPr lang="en-US" sz="1600" b="0" dirty="0"/>
            <a:t>Launched</a:t>
          </a:r>
          <a:r>
            <a:rPr lang="en-US" sz="1600" b="1" dirty="0"/>
            <a:t> Ferrari - the first Private Label in the Israeli watch industry </a:t>
          </a:r>
          <a:endParaRPr lang="he-IL" sz="1600" dirty="0"/>
        </a:p>
      </dgm:t>
    </dgm:pt>
    <dgm:pt modelId="{958FB427-2E06-4A4A-9538-BFD3FC692A76}" type="parTrans" cxnId="{1B7D1DFF-6B5B-4D58-A5C6-25C5D9DC3122}">
      <dgm:prSet/>
      <dgm:spPr/>
      <dgm:t>
        <a:bodyPr/>
        <a:lstStyle/>
        <a:p>
          <a:pPr rtl="1"/>
          <a:endParaRPr lang="he-IL"/>
        </a:p>
      </dgm:t>
    </dgm:pt>
    <dgm:pt modelId="{8C6EEBBC-5E4F-41DC-A705-1067DB41294E}" type="sibTrans" cxnId="{1B7D1DFF-6B5B-4D58-A5C6-25C5D9DC3122}">
      <dgm:prSet/>
      <dgm:spPr/>
      <dgm:t>
        <a:bodyPr/>
        <a:lstStyle/>
        <a:p>
          <a:pPr rtl="1"/>
          <a:endParaRPr lang="he-IL"/>
        </a:p>
      </dgm:t>
    </dgm:pt>
    <dgm:pt modelId="{6E9A126A-30B1-40DA-AB1F-124A2002CE38}">
      <dgm:prSet custT="1"/>
      <dgm:spPr/>
      <dgm:t>
        <a:bodyPr/>
        <a:lstStyle/>
        <a:p>
          <a:pPr rtl="0"/>
          <a:r>
            <a:rPr lang="en-US" sz="1800" dirty="0"/>
            <a:t>It was the company’s founders’ idea to sell a branded and designer watch as an international brand but the watch is actually manufactured exclusively for the company according to its specifications.</a:t>
          </a:r>
          <a:endParaRPr lang="he-IL" sz="1800" dirty="0"/>
        </a:p>
      </dgm:t>
    </dgm:pt>
    <dgm:pt modelId="{8CD26AF9-80F6-4EEB-875B-5979B2210F63}" type="parTrans" cxnId="{99A807F5-8C1E-4D6A-905E-25EF2C24C3CF}">
      <dgm:prSet/>
      <dgm:spPr/>
      <dgm:t>
        <a:bodyPr/>
        <a:lstStyle/>
        <a:p>
          <a:pPr rtl="1"/>
          <a:endParaRPr lang="he-IL"/>
        </a:p>
      </dgm:t>
    </dgm:pt>
    <dgm:pt modelId="{3A4933CF-F63D-411D-B135-9455A8B66BE8}" type="sibTrans" cxnId="{99A807F5-8C1E-4D6A-905E-25EF2C24C3CF}">
      <dgm:prSet/>
      <dgm:spPr/>
      <dgm:t>
        <a:bodyPr/>
        <a:lstStyle/>
        <a:p>
          <a:pPr rtl="1"/>
          <a:endParaRPr lang="he-IL"/>
        </a:p>
      </dgm:t>
    </dgm:pt>
    <dgm:pt modelId="{78A6DF0D-45DD-4F9C-A9D7-6CE599FCC700}">
      <dgm:prSet/>
      <dgm:spPr/>
      <dgm:t>
        <a:bodyPr/>
        <a:lstStyle/>
        <a:p>
          <a:pPr rtl="0"/>
          <a:r>
            <a:rPr lang="en-US"/>
            <a:t>1986</a:t>
          </a:r>
          <a:endParaRPr lang="he-IL"/>
        </a:p>
      </dgm:t>
    </dgm:pt>
    <dgm:pt modelId="{59BEAF81-6F3E-4ADF-B324-437D78EE28DB}" type="parTrans" cxnId="{BAE5FC4C-74F8-4495-91A4-28CDA5F9EF53}">
      <dgm:prSet/>
      <dgm:spPr/>
      <dgm:t>
        <a:bodyPr/>
        <a:lstStyle/>
        <a:p>
          <a:pPr rtl="1"/>
          <a:endParaRPr lang="he-IL"/>
        </a:p>
      </dgm:t>
    </dgm:pt>
    <dgm:pt modelId="{AF3F06F7-9321-4B28-8356-DC86ED146A0C}" type="sibTrans" cxnId="{BAE5FC4C-74F8-4495-91A4-28CDA5F9EF53}">
      <dgm:prSet/>
      <dgm:spPr/>
      <dgm:t>
        <a:bodyPr/>
        <a:lstStyle/>
        <a:p>
          <a:pPr rtl="1"/>
          <a:endParaRPr lang="he-IL"/>
        </a:p>
      </dgm:t>
    </dgm:pt>
    <dgm:pt modelId="{6DE8A973-8A5A-4B8C-8CC4-C7254F7C1785}">
      <dgm:prSet custT="1"/>
      <dgm:spPr/>
      <dgm:t>
        <a:bodyPr/>
        <a:lstStyle/>
        <a:p>
          <a:pPr rtl="0"/>
          <a:r>
            <a:rPr lang="en-US" sz="2000" b="0" dirty="0"/>
            <a:t>Received exclusive franchise of </a:t>
          </a:r>
          <a:r>
            <a:rPr lang="en-US" sz="2000" b="1" dirty="0"/>
            <a:t>Seiko </a:t>
          </a:r>
          <a:r>
            <a:rPr lang="en-US" sz="2000" b="0" dirty="0"/>
            <a:t>watches in Israel</a:t>
          </a:r>
          <a:endParaRPr lang="he-IL" sz="2000" b="0" dirty="0"/>
        </a:p>
      </dgm:t>
    </dgm:pt>
    <dgm:pt modelId="{4B0E852C-D4F8-437E-BD5B-AFEB6066E7BA}" type="parTrans" cxnId="{1F3B2A1D-0263-424A-BEDB-00743EE18587}">
      <dgm:prSet/>
      <dgm:spPr/>
      <dgm:t>
        <a:bodyPr/>
        <a:lstStyle/>
        <a:p>
          <a:pPr rtl="1"/>
          <a:endParaRPr lang="he-IL"/>
        </a:p>
      </dgm:t>
    </dgm:pt>
    <dgm:pt modelId="{1830C386-59A1-4330-9AF6-D5BA42A3AA7B}" type="sibTrans" cxnId="{1F3B2A1D-0263-424A-BEDB-00743EE18587}">
      <dgm:prSet/>
      <dgm:spPr/>
      <dgm:t>
        <a:bodyPr/>
        <a:lstStyle/>
        <a:p>
          <a:pPr rtl="1"/>
          <a:endParaRPr lang="he-IL"/>
        </a:p>
      </dgm:t>
    </dgm:pt>
    <dgm:pt modelId="{517BFF73-2C23-4C05-83EA-4F13A417CA32}">
      <dgm:prSet custT="1"/>
      <dgm:spPr/>
      <dgm:t>
        <a:bodyPr/>
        <a:lstStyle/>
        <a:p>
          <a:pPr rtl="0"/>
          <a:r>
            <a:rPr lang="en-US" sz="2000" dirty="0"/>
            <a:t>Over 25 years of experience expressing confidence in the company</a:t>
          </a:r>
          <a:endParaRPr lang="he-IL" sz="2000" dirty="0"/>
        </a:p>
      </dgm:t>
    </dgm:pt>
    <dgm:pt modelId="{BBC58A15-2ACD-4BE2-9430-F5E15791CEA0}" type="parTrans" cxnId="{A66A5DFD-9A8B-4CA6-9E66-D7A6D8BEA642}">
      <dgm:prSet/>
      <dgm:spPr/>
      <dgm:t>
        <a:bodyPr/>
        <a:lstStyle/>
        <a:p>
          <a:pPr rtl="1"/>
          <a:endParaRPr lang="he-IL"/>
        </a:p>
      </dgm:t>
    </dgm:pt>
    <dgm:pt modelId="{0DB2AF85-DE1D-44B4-A085-3BA4E53AC46E}" type="sibTrans" cxnId="{A66A5DFD-9A8B-4CA6-9E66-D7A6D8BEA642}">
      <dgm:prSet/>
      <dgm:spPr/>
      <dgm:t>
        <a:bodyPr/>
        <a:lstStyle/>
        <a:p>
          <a:pPr rtl="1"/>
          <a:endParaRPr lang="he-IL"/>
        </a:p>
      </dgm:t>
    </dgm:pt>
    <dgm:pt modelId="{91FA3EC7-D517-4B02-84CC-9D03F4B1B05D}">
      <dgm:prSet/>
      <dgm:spPr/>
      <dgm:t>
        <a:bodyPr/>
        <a:lstStyle/>
        <a:p>
          <a:pPr rtl="0"/>
          <a:r>
            <a:rPr lang="en-US"/>
            <a:t>1988</a:t>
          </a:r>
          <a:endParaRPr lang="he-IL"/>
        </a:p>
      </dgm:t>
    </dgm:pt>
    <dgm:pt modelId="{3493F655-D2DD-4829-A838-2908C5D7EF67}" type="parTrans" cxnId="{DCF18E70-A467-40FF-A4AF-96476E3351B2}">
      <dgm:prSet/>
      <dgm:spPr/>
      <dgm:t>
        <a:bodyPr/>
        <a:lstStyle/>
        <a:p>
          <a:pPr rtl="1"/>
          <a:endParaRPr lang="he-IL"/>
        </a:p>
      </dgm:t>
    </dgm:pt>
    <dgm:pt modelId="{C0FCC7DF-2F27-4CB0-B696-F5AE82420F10}" type="sibTrans" cxnId="{DCF18E70-A467-40FF-A4AF-96476E3351B2}">
      <dgm:prSet/>
      <dgm:spPr/>
      <dgm:t>
        <a:bodyPr/>
        <a:lstStyle/>
        <a:p>
          <a:pPr rtl="1"/>
          <a:endParaRPr lang="he-IL"/>
        </a:p>
      </dgm:t>
    </dgm:pt>
    <dgm:pt modelId="{D44BBC23-2D33-470E-977E-FB858C3E5B3E}">
      <dgm:prSet custT="1"/>
      <dgm:spPr/>
      <dgm:t>
        <a:bodyPr/>
        <a:lstStyle/>
        <a:p>
          <a:pPr rtl="0"/>
          <a:r>
            <a:rPr lang="en-US" sz="2000" b="0" dirty="0"/>
            <a:t>Opened the first store</a:t>
          </a:r>
          <a:endParaRPr lang="he-IL" sz="2000" b="0" dirty="0"/>
        </a:p>
      </dgm:t>
    </dgm:pt>
    <dgm:pt modelId="{96CB77ED-E6EF-4D40-AC78-CC66E3FD5C9B}" type="parTrans" cxnId="{AA125256-C995-474F-8098-9A9A313A7FC4}">
      <dgm:prSet/>
      <dgm:spPr/>
      <dgm:t>
        <a:bodyPr/>
        <a:lstStyle/>
        <a:p>
          <a:pPr rtl="1"/>
          <a:endParaRPr lang="he-IL"/>
        </a:p>
      </dgm:t>
    </dgm:pt>
    <dgm:pt modelId="{C8C16D74-5DF1-4124-8BFB-3F601BDEC985}" type="sibTrans" cxnId="{AA125256-C995-474F-8098-9A9A313A7FC4}">
      <dgm:prSet/>
      <dgm:spPr/>
      <dgm:t>
        <a:bodyPr/>
        <a:lstStyle/>
        <a:p>
          <a:pPr rtl="1"/>
          <a:endParaRPr lang="he-IL"/>
        </a:p>
      </dgm:t>
    </dgm:pt>
    <dgm:pt modelId="{EB3A9E13-39D6-49C8-BE89-6965CD006102}">
      <dgm:prSet/>
      <dgm:spPr/>
      <dgm:t>
        <a:bodyPr/>
        <a:lstStyle/>
        <a:p>
          <a:pPr rtl="0"/>
          <a:r>
            <a:rPr lang="en-US" sz="2100" dirty="0"/>
            <a:t>The company’s first store under the Morale name in Ashkelon</a:t>
          </a:r>
          <a:endParaRPr lang="he-IL" sz="2100" dirty="0"/>
        </a:p>
      </dgm:t>
    </dgm:pt>
    <dgm:pt modelId="{690CC2A4-1198-4CC3-B0FA-4450E70443D8}" type="parTrans" cxnId="{7E89870F-1962-4540-997E-3317E79BF738}">
      <dgm:prSet/>
      <dgm:spPr/>
      <dgm:t>
        <a:bodyPr/>
        <a:lstStyle/>
        <a:p>
          <a:pPr rtl="1"/>
          <a:endParaRPr lang="he-IL"/>
        </a:p>
      </dgm:t>
    </dgm:pt>
    <dgm:pt modelId="{DEF79F3F-B365-4D07-9D5C-9BC093B4CF4B}" type="sibTrans" cxnId="{7E89870F-1962-4540-997E-3317E79BF738}">
      <dgm:prSet/>
      <dgm:spPr/>
      <dgm:t>
        <a:bodyPr/>
        <a:lstStyle/>
        <a:p>
          <a:pPr rtl="1"/>
          <a:endParaRPr lang="he-IL"/>
        </a:p>
      </dgm:t>
    </dgm:pt>
    <dgm:pt modelId="{3D5B6671-D9C8-4328-9C51-C7E4AAC0E3F2}">
      <dgm:prSet/>
      <dgm:spPr/>
      <dgm:t>
        <a:bodyPr/>
        <a:lstStyle/>
        <a:p>
          <a:pPr rtl="0"/>
          <a:r>
            <a:rPr lang="en-US"/>
            <a:t>1994</a:t>
          </a:r>
          <a:endParaRPr lang="he-IL"/>
        </a:p>
      </dgm:t>
    </dgm:pt>
    <dgm:pt modelId="{D0A29343-5DEE-4976-A834-4197826AA323}" type="parTrans" cxnId="{2F9D6B98-BDDF-44E9-9EC1-C1605C1D850D}">
      <dgm:prSet/>
      <dgm:spPr/>
      <dgm:t>
        <a:bodyPr/>
        <a:lstStyle/>
        <a:p>
          <a:pPr rtl="1"/>
          <a:endParaRPr lang="he-IL"/>
        </a:p>
      </dgm:t>
    </dgm:pt>
    <dgm:pt modelId="{7689CD26-3A1A-48CF-92B0-C72619204572}" type="sibTrans" cxnId="{2F9D6B98-BDDF-44E9-9EC1-C1605C1D850D}">
      <dgm:prSet/>
      <dgm:spPr/>
      <dgm:t>
        <a:bodyPr/>
        <a:lstStyle/>
        <a:p>
          <a:pPr rtl="1"/>
          <a:endParaRPr lang="he-IL"/>
        </a:p>
      </dgm:t>
    </dgm:pt>
    <dgm:pt modelId="{D0881AEF-161E-44D3-9C5E-3446E016ACF4}">
      <dgm:prSet custT="1"/>
      <dgm:spPr/>
      <dgm:t>
        <a:bodyPr/>
        <a:lstStyle/>
        <a:p>
          <a:pPr rtl="0"/>
          <a:r>
            <a:rPr lang="en-US" sz="2000" b="0" dirty="0"/>
            <a:t>Opened the first store under the </a:t>
          </a:r>
          <a:r>
            <a:rPr lang="en-US" sz="2000" b="1" dirty="0"/>
            <a:t>Royalty </a:t>
          </a:r>
          <a:r>
            <a:rPr lang="en-US" sz="2000" b="0" dirty="0"/>
            <a:t>brand name</a:t>
          </a:r>
          <a:endParaRPr lang="he-IL" sz="2000" b="0" dirty="0"/>
        </a:p>
      </dgm:t>
    </dgm:pt>
    <dgm:pt modelId="{6B30FD4B-C413-4B5B-A94E-8CFC6E92FEDA}" type="parTrans" cxnId="{E93EC478-61AD-41F5-9CAE-3302F83ED415}">
      <dgm:prSet/>
      <dgm:spPr/>
      <dgm:t>
        <a:bodyPr/>
        <a:lstStyle/>
        <a:p>
          <a:pPr rtl="1"/>
          <a:endParaRPr lang="he-IL"/>
        </a:p>
      </dgm:t>
    </dgm:pt>
    <dgm:pt modelId="{10F3F710-2755-4A63-BC70-1C868AD61E88}" type="sibTrans" cxnId="{E93EC478-61AD-41F5-9CAE-3302F83ED415}">
      <dgm:prSet/>
      <dgm:spPr/>
      <dgm:t>
        <a:bodyPr/>
        <a:lstStyle/>
        <a:p>
          <a:pPr rtl="1"/>
          <a:endParaRPr lang="he-IL"/>
        </a:p>
      </dgm:t>
    </dgm:pt>
    <dgm:pt modelId="{76F3281F-CCE2-4E55-A41C-3AB55C872DD2}" type="pres">
      <dgm:prSet presAssocID="{414FA599-6F7C-456C-BE67-15460DF10764}" presName="linearFlow" presStyleCnt="0">
        <dgm:presLayoutVars>
          <dgm:dir/>
          <dgm:animLvl val="lvl"/>
          <dgm:resizeHandles val="exact"/>
        </dgm:presLayoutVars>
      </dgm:prSet>
      <dgm:spPr/>
    </dgm:pt>
    <dgm:pt modelId="{D2FEFB9C-CE04-4E0B-9F09-BC06F6DC7BE4}" type="pres">
      <dgm:prSet presAssocID="{36A70135-B1C1-40E6-9335-FF61B873E652}" presName="composite" presStyleCnt="0"/>
      <dgm:spPr/>
    </dgm:pt>
    <dgm:pt modelId="{B45DBA00-59A3-4CB7-90BC-431AA47AC7DB}" type="pres">
      <dgm:prSet presAssocID="{36A70135-B1C1-40E6-9335-FF61B873E652}" presName="parentText" presStyleLbl="alignNode1" presStyleIdx="0" presStyleCnt="6">
        <dgm:presLayoutVars>
          <dgm:chMax val="1"/>
          <dgm:bulletEnabled val="1"/>
        </dgm:presLayoutVars>
      </dgm:prSet>
      <dgm:spPr/>
    </dgm:pt>
    <dgm:pt modelId="{6EF9E934-E624-4247-A892-3BA20F9C754C}" type="pres">
      <dgm:prSet presAssocID="{36A70135-B1C1-40E6-9335-FF61B873E652}" presName="descendantText" presStyleLbl="alignAcc1" presStyleIdx="0" presStyleCnt="6">
        <dgm:presLayoutVars>
          <dgm:bulletEnabled val="1"/>
        </dgm:presLayoutVars>
      </dgm:prSet>
      <dgm:spPr/>
    </dgm:pt>
    <dgm:pt modelId="{F4C27173-32DE-4167-870B-9D12A9F2DF07}" type="pres">
      <dgm:prSet presAssocID="{2AF23C5C-1012-4F0D-9695-BD0E3AC402BA}" presName="sp" presStyleCnt="0"/>
      <dgm:spPr/>
    </dgm:pt>
    <dgm:pt modelId="{9C7A9DC4-2CDC-4388-BF9C-CEA077D726C3}" type="pres">
      <dgm:prSet presAssocID="{189E655C-ACF0-47AA-932A-7AA03CB25180}" presName="composite" presStyleCnt="0"/>
      <dgm:spPr/>
    </dgm:pt>
    <dgm:pt modelId="{1C072377-5108-4DA1-AB16-2CA9C7DB0CC6}" type="pres">
      <dgm:prSet presAssocID="{189E655C-ACF0-47AA-932A-7AA03CB25180}" presName="parentText" presStyleLbl="alignNode1" presStyleIdx="1" presStyleCnt="6">
        <dgm:presLayoutVars>
          <dgm:chMax val="1"/>
          <dgm:bulletEnabled val="1"/>
        </dgm:presLayoutVars>
      </dgm:prSet>
      <dgm:spPr/>
    </dgm:pt>
    <dgm:pt modelId="{3B9E4112-6226-409F-A343-926B04CCF8C8}" type="pres">
      <dgm:prSet presAssocID="{189E655C-ACF0-47AA-932A-7AA03CB25180}" presName="descendantText" presStyleLbl="alignAcc1" presStyleIdx="1" presStyleCnt="6">
        <dgm:presLayoutVars>
          <dgm:bulletEnabled val="1"/>
        </dgm:presLayoutVars>
      </dgm:prSet>
      <dgm:spPr/>
    </dgm:pt>
    <dgm:pt modelId="{E0D5D6C2-A115-43BF-860B-9F33EFC431FA}" type="pres">
      <dgm:prSet presAssocID="{BDC5E18F-CE08-4949-A19B-2574BF6BA511}" presName="sp" presStyleCnt="0"/>
      <dgm:spPr/>
    </dgm:pt>
    <dgm:pt modelId="{E101350F-FBBA-4CE1-87C3-FC36957359C7}" type="pres">
      <dgm:prSet presAssocID="{677565EF-1248-4B48-BA5F-D8A5900568A2}" presName="composite" presStyleCnt="0"/>
      <dgm:spPr/>
    </dgm:pt>
    <dgm:pt modelId="{B3704580-6ADE-4256-8397-AAF501DC4F7C}" type="pres">
      <dgm:prSet presAssocID="{677565EF-1248-4B48-BA5F-D8A5900568A2}" presName="parentText" presStyleLbl="alignNode1" presStyleIdx="2" presStyleCnt="6">
        <dgm:presLayoutVars>
          <dgm:chMax val="1"/>
          <dgm:bulletEnabled val="1"/>
        </dgm:presLayoutVars>
      </dgm:prSet>
      <dgm:spPr/>
    </dgm:pt>
    <dgm:pt modelId="{238BFFFB-347F-45D7-8D63-D83B8EF3DE19}" type="pres">
      <dgm:prSet presAssocID="{677565EF-1248-4B48-BA5F-D8A5900568A2}" presName="descendantText" presStyleLbl="alignAcc1" presStyleIdx="2" presStyleCnt="6" custScaleY="149362" custLinFactNeighborX="319" custLinFactNeighborY="-8173">
        <dgm:presLayoutVars>
          <dgm:bulletEnabled val="1"/>
        </dgm:presLayoutVars>
      </dgm:prSet>
      <dgm:spPr/>
    </dgm:pt>
    <dgm:pt modelId="{60E5AC65-4F95-49A1-AF55-3B8BD881B9A4}" type="pres">
      <dgm:prSet presAssocID="{7112ED36-82BF-4986-9D25-F628EEDAAD46}" presName="sp" presStyleCnt="0"/>
      <dgm:spPr/>
    </dgm:pt>
    <dgm:pt modelId="{4FA193BE-CF56-42F8-9BAF-0DF5070DDEF3}" type="pres">
      <dgm:prSet presAssocID="{78A6DF0D-45DD-4F9C-A9D7-6CE599FCC700}" presName="composite" presStyleCnt="0"/>
      <dgm:spPr/>
    </dgm:pt>
    <dgm:pt modelId="{042FEE57-1862-4D02-BB28-203EBA29AC7D}" type="pres">
      <dgm:prSet presAssocID="{78A6DF0D-45DD-4F9C-A9D7-6CE599FCC700}" presName="parentText" presStyleLbl="alignNode1" presStyleIdx="3" presStyleCnt="6">
        <dgm:presLayoutVars>
          <dgm:chMax val="1"/>
          <dgm:bulletEnabled val="1"/>
        </dgm:presLayoutVars>
      </dgm:prSet>
      <dgm:spPr/>
    </dgm:pt>
    <dgm:pt modelId="{85693FBE-25F9-44CE-8EBA-97E31DC0F861}" type="pres">
      <dgm:prSet presAssocID="{78A6DF0D-45DD-4F9C-A9D7-6CE599FCC700}" presName="descendantText" presStyleLbl="alignAcc1" presStyleIdx="3" presStyleCnt="6">
        <dgm:presLayoutVars>
          <dgm:bulletEnabled val="1"/>
        </dgm:presLayoutVars>
      </dgm:prSet>
      <dgm:spPr/>
    </dgm:pt>
    <dgm:pt modelId="{1AD9E8A5-E26D-4F93-A8CA-6C803F596E85}" type="pres">
      <dgm:prSet presAssocID="{AF3F06F7-9321-4B28-8356-DC86ED146A0C}" presName="sp" presStyleCnt="0"/>
      <dgm:spPr/>
    </dgm:pt>
    <dgm:pt modelId="{043C434E-6FBA-454A-B94D-EA3F63F760D3}" type="pres">
      <dgm:prSet presAssocID="{91FA3EC7-D517-4B02-84CC-9D03F4B1B05D}" presName="composite" presStyleCnt="0"/>
      <dgm:spPr/>
    </dgm:pt>
    <dgm:pt modelId="{93FB9366-B370-4536-8F0D-30B97BD7E44D}" type="pres">
      <dgm:prSet presAssocID="{91FA3EC7-D517-4B02-84CC-9D03F4B1B05D}" presName="parentText" presStyleLbl="alignNode1" presStyleIdx="4" presStyleCnt="6">
        <dgm:presLayoutVars>
          <dgm:chMax val="1"/>
          <dgm:bulletEnabled val="1"/>
        </dgm:presLayoutVars>
      </dgm:prSet>
      <dgm:spPr/>
    </dgm:pt>
    <dgm:pt modelId="{C47C0630-3D03-4460-8042-6BD482BA4B7C}" type="pres">
      <dgm:prSet presAssocID="{91FA3EC7-D517-4B02-84CC-9D03F4B1B05D}" presName="descendantText" presStyleLbl="alignAcc1" presStyleIdx="4" presStyleCnt="6">
        <dgm:presLayoutVars>
          <dgm:bulletEnabled val="1"/>
        </dgm:presLayoutVars>
      </dgm:prSet>
      <dgm:spPr/>
    </dgm:pt>
    <dgm:pt modelId="{C65241FD-F35E-4AE3-815D-392C5D464C72}" type="pres">
      <dgm:prSet presAssocID="{C0FCC7DF-2F27-4CB0-B696-F5AE82420F10}" presName="sp" presStyleCnt="0"/>
      <dgm:spPr/>
    </dgm:pt>
    <dgm:pt modelId="{1DD70A41-BA13-44DA-99C3-5FA53BA02B9E}" type="pres">
      <dgm:prSet presAssocID="{3D5B6671-D9C8-4328-9C51-C7E4AAC0E3F2}" presName="composite" presStyleCnt="0"/>
      <dgm:spPr/>
    </dgm:pt>
    <dgm:pt modelId="{0E285163-500F-4BC5-A517-CE3489C22FDA}" type="pres">
      <dgm:prSet presAssocID="{3D5B6671-D9C8-4328-9C51-C7E4AAC0E3F2}" presName="parentText" presStyleLbl="alignNode1" presStyleIdx="5" presStyleCnt="6">
        <dgm:presLayoutVars>
          <dgm:chMax val="1"/>
          <dgm:bulletEnabled val="1"/>
        </dgm:presLayoutVars>
      </dgm:prSet>
      <dgm:spPr/>
    </dgm:pt>
    <dgm:pt modelId="{47265408-2064-43C3-95A4-CA73E4DB7AE4}" type="pres">
      <dgm:prSet presAssocID="{3D5B6671-D9C8-4328-9C51-C7E4AAC0E3F2}" presName="descendantText" presStyleLbl="alignAcc1" presStyleIdx="5" presStyleCnt="6" custScaleY="74342">
        <dgm:presLayoutVars>
          <dgm:bulletEnabled val="1"/>
        </dgm:presLayoutVars>
      </dgm:prSet>
      <dgm:spPr/>
    </dgm:pt>
  </dgm:ptLst>
  <dgm:cxnLst>
    <dgm:cxn modelId="{5A27B601-D420-4220-B20F-2D0497D51678}" type="presOf" srcId="{6DE8A973-8A5A-4B8C-8CC4-C7254F7C1785}" destId="{85693FBE-25F9-44CE-8EBA-97E31DC0F861}" srcOrd="0" destOrd="0" presId="urn:microsoft.com/office/officeart/2005/8/layout/chevron2"/>
    <dgm:cxn modelId="{7E89870F-1962-4540-997E-3317E79BF738}" srcId="{91FA3EC7-D517-4B02-84CC-9D03F4B1B05D}" destId="{EB3A9E13-39D6-49C8-BE89-6965CD006102}" srcOrd="1" destOrd="0" parTransId="{690CC2A4-1198-4CC3-B0FA-4450E70443D8}" sibTransId="{DEF79F3F-B365-4D07-9D5C-9BC093B4CF4B}"/>
    <dgm:cxn modelId="{9CCCB710-3B7E-4793-91AE-685CFD174E6F}" type="presOf" srcId="{D0881AEF-161E-44D3-9C5E-3446E016ACF4}" destId="{47265408-2064-43C3-95A4-CA73E4DB7AE4}" srcOrd="0" destOrd="0" presId="urn:microsoft.com/office/officeart/2005/8/layout/chevron2"/>
    <dgm:cxn modelId="{D60CA218-F316-4F68-8B46-6FFDBFB09422}" type="presOf" srcId="{11D3EFDA-0A6E-4FA7-8009-5821F366E8F1}" destId="{3B9E4112-6226-409F-A343-926B04CCF8C8}" srcOrd="0" destOrd="0" presId="urn:microsoft.com/office/officeart/2005/8/layout/chevron2"/>
    <dgm:cxn modelId="{1F3B2A1D-0263-424A-BEDB-00743EE18587}" srcId="{78A6DF0D-45DD-4F9C-A9D7-6CE599FCC700}" destId="{6DE8A973-8A5A-4B8C-8CC4-C7254F7C1785}" srcOrd="0" destOrd="0" parTransId="{4B0E852C-D4F8-437E-BD5B-AFEB6066E7BA}" sibTransId="{1830C386-59A1-4330-9AF6-D5BA42A3AA7B}"/>
    <dgm:cxn modelId="{4912C627-E673-43E6-B748-CFB1C21CB218}" type="presOf" srcId="{B3404BE7-351B-4D56-870C-224205DA2D2E}" destId="{6EF9E934-E624-4247-A892-3BA20F9C754C}" srcOrd="0" destOrd="1" presId="urn:microsoft.com/office/officeart/2005/8/layout/chevron2"/>
    <dgm:cxn modelId="{952FFA2C-3CE9-482F-9ED8-1D700A400AD8}" srcId="{36A70135-B1C1-40E6-9335-FF61B873E652}" destId="{FB3AA2C3-13F0-4875-9F24-9021BF701A24}" srcOrd="0" destOrd="0" parTransId="{98F29A4F-945B-4C0C-9A43-25B7F9B428FB}" sibTransId="{D63F7C8D-79D0-4416-BDCE-51E9DFFF0102}"/>
    <dgm:cxn modelId="{DC250732-C7D1-4937-B732-786FA65250A8}" srcId="{189E655C-ACF0-47AA-932A-7AA03CB25180}" destId="{681CEC4B-B62D-4778-A339-F7689857B517}" srcOrd="1" destOrd="0" parTransId="{238F1172-113F-4D82-8C41-FD531DF9124F}" sibTransId="{B145A611-34F4-4FCA-B6C3-49C0B3A438E7}"/>
    <dgm:cxn modelId="{530CC937-A7CE-4106-B745-23DC0FEE246B}" type="presOf" srcId="{D44BBC23-2D33-470E-977E-FB858C3E5B3E}" destId="{C47C0630-3D03-4460-8042-6BD482BA4B7C}" srcOrd="0" destOrd="0" presId="urn:microsoft.com/office/officeart/2005/8/layout/chevron2"/>
    <dgm:cxn modelId="{8CF1A462-8DA2-49FB-8811-244849C1A1AB}" type="presOf" srcId="{91FA3EC7-D517-4B02-84CC-9D03F4B1B05D}" destId="{93FB9366-B370-4536-8F0D-30B97BD7E44D}" srcOrd="0" destOrd="0" presId="urn:microsoft.com/office/officeart/2005/8/layout/chevron2"/>
    <dgm:cxn modelId="{D2808064-C48E-44E3-BCA8-8D4B81A9C24B}" type="presOf" srcId="{189E655C-ACF0-47AA-932A-7AA03CB25180}" destId="{1C072377-5108-4DA1-AB16-2CA9C7DB0CC6}" srcOrd="0" destOrd="0" presId="urn:microsoft.com/office/officeart/2005/8/layout/chevron2"/>
    <dgm:cxn modelId="{588AE864-9598-4A25-8C54-FF979BF8963B}" type="presOf" srcId="{681CEC4B-B62D-4778-A339-F7689857B517}" destId="{3B9E4112-6226-409F-A343-926B04CCF8C8}" srcOrd="0" destOrd="1" presId="urn:microsoft.com/office/officeart/2005/8/layout/chevron2"/>
    <dgm:cxn modelId="{BAE5FC4C-74F8-4495-91A4-28CDA5F9EF53}" srcId="{414FA599-6F7C-456C-BE67-15460DF10764}" destId="{78A6DF0D-45DD-4F9C-A9D7-6CE599FCC700}" srcOrd="3" destOrd="0" parTransId="{59BEAF81-6F3E-4ADF-B324-437D78EE28DB}" sibTransId="{AF3F06F7-9321-4B28-8356-DC86ED146A0C}"/>
    <dgm:cxn modelId="{F067B64F-91E6-42FE-ACD6-57943201ECA8}" srcId="{189E655C-ACF0-47AA-932A-7AA03CB25180}" destId="{11D3EFDA-0A6E-4FA7-8009-5821F366E8F1}" srcOrd="0" destOrd="0" parTransId="{0C7831E0-21E2-46DC-AED2-6FCEA9F975B0}" sibTransId="{0397E3AF-8166-40A8-B4C7-539A35CB8A2D}"/>
    <dgm:cxn modelId="{DCF18E70-A467-40FF-A4AF-96476E3351B2}" srcId="{414FA599-6F7C-456C-BE67-15460DF10764}" destId="{91FA3EC7-D517-4B02-84CC-9D03F4B1B05D}" srcOrd="4" destOrd="0" parTransId="{3493F655-D2DD-4829-A838-2908C5D7EF67}" sibTransId="{C0FCC7DF-2F27-4CB0-B696-F5AE82420F10}"/>
    <dgm:cxn modelId="{3CDCE154-AB25-4B57-AF26-F2EAEAC93EB2}" srcId="{414FA599-6F7C-456C-BE67-15460DF10764}" destId="{677565EF-1248-4B48-BA5F-D8A5900568A2}" srcOrd="2" destOrd="0" parTransId="{F81617AC-7E9D-40BD-AB06-52AAD5502C8A}" sibTransId="{7112ED36-82BF-4986-9D25-F628EEDAAD46}"/>
    <dgm:cxn modelId="{DE4D2B55-D24C-4CF2-A7E5-E81966C7768B}" type="presOf" srcId="{6C58E1F1-0825-4421-92DD-04D5CA7B76B2}" destId="{238BFFFB-347F-45D7-8D63-D83B8EF3DE19}" srcOrd="0" destOrd="0" presId="urn:microsoft.com/office/officeart/2005/8/layout/chevron2"/>
    <dgm:cxn modelId="{AA125256-C995-474F-8098-9A9A313A7FC4}" srcId="{91FA3EC7-D517-4B02-84CC-9D03F4B1B05D}" destId="{D44BBC23-2D33-470E-977E-FB858C3E5B3E}" srcOrd="0" destOrd="0" parTransId="{96CB77ED-E6EF-4D40-AC78-CC66E3FD5C9B}" sibTransId="{C8C16D74-5DF1-4124-8BFB-3F601BDEC985}"/>
    <dgm:cxn modelId="{E93EC478-61AD-41F5-9CAE-3302F83ED415}" srcId="{3D5B6671-D9C8-4328-9C51-C7E4AAC0E3F2}" destId="{D0881AEF-161E-44D3-9C5E-3446E016ACF4}" srcOrd="0" destOrd="0" parTransId="{6B30FD4B-C413-4B5B-A94E-8CFC6E92FEDA}" sibTransId="{10F3F710-2755-4A63-BC70-1C868AD61E88}"/>
    <dgm:cxn modelId="{2F9D6B98-BDDF-44E9-9EC1-C1605C1D850D}" srcId="{414FA599-6F7C-456C-BE67-15460DF10764}" destId="{3D5B6671-D9C8-4328-9C51-C7E4AAC0E3F2}" srcOrd="5" destOrd="0" parTransId="{D0A29343-5DEE-4976-A834-4197826AA323}" sibTransId="{7689CD26-3A1A-48CF-92B0-C72619204572}"/>
    <dgm:cxn modelId="{D42219A5-13C9-439A-A9C7-5EEB3F3D018E}" srcId="{36A70135-B1C1-40E6-9335-FF61B873E652}" destId="{B3404BE7-351B-4D56-870C-224205DA2D2E}" srcOrd="1" destOrd="0" parTransId="{78A8AC77-FBD9-421C-9BDE-AD402BECACB9}" sibTransId="{E103917C-EC3E-49A9-8BD9-7DA5FB58A790}"/>
    <dgm:cxn modelId="{5345C9A7-224F-47D4-84D4-4051A9F83258}" type="presOf" srcId="{78A6DF0D-45DD-4F9C-A9D7-6CE599FCC700}" destId="{042FEE57-1862-4D02-BB28-203EBA29AC7D}" srcOrd="0" destOrd="0" presId="urn:microsoft.com/office/officeart/2005/8/layout/chevron2"/>
    <dgm:cxn modelId="{E4D701AA-598D-4D26-90D0-1D05CACD040B}" type="presOf" srcId="{677565EF-1248-4B48-BA5F-D8A5900568A2}" destId="{B3704580-6ADE-4256-8397-AAF501DC4F7C}" srcOrd="0" destOrd="0" presId="urn:microsoft.com/office/officeart/2005/8/layout/chevron2"/>
    <dgm:cxn modelId="{9B710EB7-A17A-45A8-B37C-F27078C5E53E}" type="presOf" srcId="{36A70135-B1C1-40E6-9335-FF61B873E652}" destId="{B45DBA00-59A3-4CB7-90BC-431AA47AC7DB}" srcOrd="0" destOrd="0" presId="urn:microsoft.com/office/officeart/2005/8/layout/chevron2"/>
    <dgm:cxn modelId="{6704CEC1-F6EA-4BFB-827F-111EE56E27E9}" type="presOf" srcId="{3D5B6671-D9C8-4328-9C51-C7E4AAC0E3F2}" destId="{0E285163-500F-4BC5-A517-CE3489C22FDA}" srcOrd="0" destOrd="0" presId="urn:microsoft.com/office/officeart/2005/8/layout/chevron2"/>
    <dgm:cxn modelId="{7A170ACE-1BF7-484C-A99F-D17F72C8B6A7}" type="presOf" srcId="{414FA599-6F7C-456C-BE67-15460DF10764}" destId="{76F3281F-CCE2-4E55-A41C-3AB55C872DD2}" srcOrd="0" destOrd="0" presId="urn:microsoft.com/office/officeart/2005/8/layout/chevron2"/>
    <dgm:cxn modelId="{95C80ECF-22F7-44E4-8704-EDB856EA9193}" type="presOf" srcId="{6E9A126A-30B1-40DA-AB1F-124A2002CE38}" destId="{238BFFFB-347F-45D7-8D63-D83B8EF3DE19}" srcOrd="0" destOrd="1" presId="urn:microsoft.com/office/officeart/2005/8/layout/chevron2"/>
    <dgm:cxn modelId="{47EA5DCF-5AAC-4A54-9E29-0B94EF8EF6B4}" srcId="{414FA599-6F7C-456C-BE67-15460DF10764}" destId="{36A70135-B1C1-40E6-9335-FF61B873E652}" srcOrd="0" destOrd="0" parTransId="{47152C2B-3E0E-4FCC-A8BD-3079DDB79198}" sibTransId="{2AF23C5C-1012-4F0D-9695-BD0E3AC402BA}"/>
    <dgm:cxn modelId="{F3DD08DF-3A9D-4802-9FC2-B6C1F3033AA7}" type="presOf" srcId="{EB3A9E13-39D6-49C8-BE89-6965CD006102}" destId="{C47C0630-3D03-4460-8042-6BD482BA4B7C}" srcOrd="0" destOrd="1" presId="urn:microsoft.com/office/officeart/2005/8/layout/chevron2"/>
    <dgm:cxn modelId="{D1A47FE7-1DDC-46E4-B900-FFC8720C3DB9}" srcId="{414FA599-6F7C-456C-BE67-15460DF10764}" destId="{189E655C-ACF0-47AA-932A-7AA03CB25180}" srcOrd="1" destOrd="0" parTransId="{CA0F4B3D-AD1E-4683-B1ED-DE421945AA9F}" sibTransId="{BDC5E18F-CE08-4949-A19B-2574BF6BA511}"/>
    <dgm:cxn modelId="{D7688CEB-2CD4-4B9E-9970-7AA3047C1655}" type="presOf" srcId="{517BFF73-2C23-4C05-83EA-4F13A417CA32}" destId="{85693FBE-25F9-44CE-8EBA-97E31DC0F861}" srcOrd="0" destOrd="1" presId="urn:microsoft.com/office/officeart/2005/8/layout/chevron2"/>
    <dgm:cxn modelId="{188B28F2-BB1A-4E0F-A08E-2E59A4895BD7}" type="presOf" srcId="{FB3AA2C3-13F0-4875-9F24-9021BF701A24}" destId="{6EF9E934-E624-4247-A892-3BA20F9C754C}" srcOrd="0" destOrd="0" presId="urn:microsoft.com/office/officeart/2005/8/layout/chevron2"/>
    <dgm:cxn modelId="{99A807F5-8C1E-4D6A-905E-25EF2C24C3CF}" srcId="{677565EF-1248-4B48-BA5F-D8A5900568A2}" destId="{6E9A126A-30B1-40DA-AB1F-124A2002CE38}" srcOrd="1" destOrd="0" parTransId="{8CD26AF9-80F6-4EEB-875B-5979B2210F63}" sibTransId="{3A4933CF-F63D-411D-B135-9455A8B66BE8}"/>
    <dgm:cxn modelId="{A66A5DFD-9A8B-4CA6-9E66-D7A6D8BEA642}" srcId="{78A6DF0D-45DD-4F9C-A9D7-6CE599FCC700}" destId="{517BFF73-2C23-4C05-83EA-4F13A417CA32}" srcOrd="1" destOrd="0" parTransId="{BBC58A15-2ACD-4BE2-9430-F5E15791CEA0}" sibTransId="{0DB2AF85-DE1D-44B4-A085-3BA4E53AC46E}"/>
    <dgm:cxn modelId="{1B7D1DFF-6B5B-4D58-A5C6-25C5D9DC3122}" srcId="{677565EF-1248-4B48-BA5F-D8A5900568A2}" destId="{6C58E1F1-0825-4421-92DD-04D5CA7B76B2}" srcOrd="0" destOrd="0" parTransId="{958FB427-2E06-4A4A-9538-BFD3FC692A76}" sibTransId="{8C6EEBBC-5E4F-41DC-A705-1067DB41294E}"/>
    <dgm:cxn modelId="{07016073-FFA8-4C5A-9B5E-C5D08FDB1341}" type="presParOf" srcId="{76F3281F-CCE2-4E55-A41C-3AB55C872DD2}" destId="{D2FEFB9C-CE04-4E0B-9F09-BC06F6DC7BE4}" srcOrd="0" destOrd="0" presId="urn:microsoft.com/office/officeart/2005/8/layout/chevron2"/>
    <dgm:cxn modelId="{69F03A96-BE94-4834-8BC6-0D9AEC7EFDE3}" type="presParOf" srcId="{D2FEFB9C-CE04-4E0B-9F09-BC06F6DC7BE4}" destId="{B45DBA00-59A3-4CB7-90BC-431AA47AC7DB}" srcOrd="0" destOrd="0" presId="urn:microsoft.com/office/officeart/2005/8/layout/chevron2"/>
    <dgm:cxn modelId="{B7977606-AC39-41DD-BD16-EDA95FC12FF2}" type="presParOf" srcId="{D2FEFB9C-CE04-4E0B-9F09-BC06F6DC7BE4}" destId="{6EF9E934-E624-4247-A892-3BA20F9C754C}" srcOrd="1" destOrd="0" presId="urn:microsoft.com/office/officeart/2005/8/layout/chevron2"/>
    <dgm:cxn modelId="{7B92CF48-B8F9-4CD8-B080-24E417AC3CCA}" type="presParOf" srcId="{76F3281F-CCE2-4E55-A41C-3AB55C872DD2}" destId="{F4C27173-32DE-4167-870B-9D12A9F2DF07}" srcOrd="1" destOrd="0" presId="urn:microsoft.com/office/officeart/2005/8/layout/chevron2"/>
    <dgm:cxn modelId="{7B213ED7-A72E-41DA-950C-186A057ECB0A}" type="presParOf" srcId="{76F3281F-CCE2-4E55-A41C-3AB55C872DD2}" destId="{9C7A9DC4-2CDC-4388-BF9C-CEA077D726C3}" srcOrd="2" destOrd="0" presId="urn:microsoft.com/office/officeart/2005/8/layout/chevron2"/>
    <dgm:cxn modelId="{725541DC-0AA9-4D35-A437-7916C30AB16A}" type="presParOf" srcId="{9C7A9DC4-2CDC-4388-BF9C-CEA077D726C3}" destId="{1C072377-5108-4DA1-AB16-2CA9C7DB0CC6}" srcOrd="0" destOrd="0" presId="urn:microsoft.com/office/officeart/2005/8/layout/chevron2"/>
    <dgm:cxn modelId="{41CC5770-FA64-4E8B-8846-37AEB5EDAB09}" type="presParOf" srcId="{9C7A9DC4-2CDC-4388-BF9C-CEA077D726C3}" destId="{3B9E4112-6226-409F-A343-926B04CCF8C8}" srcOrd="1" destOrd="0" presId="urn:microsoft.com/office/officeart/2005/8/layout/chevron2"/>
    <dgm:cxn modelId="{B3ABD6D3-F509-4A61-8FD7-2A9FB361D38E}" type="presParOf" srcId="{76F3281F-CCE2-4E55-A41C-3AB55C872DD2}" destId="{E0D5D6C2-A115-43BF-860B-9F33EFC431FA}" srcOrd="3" destOrd="0" presId="urn:microsoft.com/office/officeart/2005/8/layout/chevron2"/>
    <dgm:cxn modelId="{85BAD191-28C7-46FF-AB85-9B5F86BCA6D5}" type="presParOf" srcId="{76F3281F-CCE2-4E55-A41C-3AB55C872DD2}" destId="{E101350F-FBBA-4CE1-87C3-FC36957359C7}" srcOrd="4" destOrd="0" presId="urn:microsoft.com/office/officeart/2005/8/layout/chevron2"/>
    <dgm:cxn modelId="{654C4B30-A7B1-4A79-AD06-49F32DE95D23}" type="presParOf" srcId="{E101350F-FBBA-4CE1-87C3-FC36957359C7}" destId="{B3704580-6ADE-4256-8397-AAF501DC4F7C}" srcOrd="0" destOrd="0" presId="urn:microsoft.com/office/officeart/2005/8/layout/chevron2"/>
    <dgm:cxn modelId="{EF880F07-DEAD-4E40-8FE6-6EAACA4183D6}" type="presParOf" srcId="{E101350F-FBBA-4CE1-87C3-FC36957359C7}" destId="{238BFFFB-347F-45D7-8D63-D83B8EF3DE19}" srcOrd="1" destOrd="0" presId="urn:microsoft.com/office/officeart/2005/8/layout/chevron2"/>
    <dgm:cxn modelId="{F5DE317C-58BD-4047-ABAC-FA9A2ED7EDC5}" type="presParOf" srcId="{76F3281F-CCE2-4E55-A41C-3AB55C872DD2}" destId="{60E5AC65-4F95-49A1-AF55-3B8BD881B9A4}" srcOrd="5" destOrd="0" presId="urn:microsoft.com/office/officeart/2005/8/layout/chevron2"/>
    <dgm:cxn modelId="{9B3D2DBA-A464-4051-833A-4F2003057702}" type="presParOf" srcId="{76F3281F-CCE2-4E55-A41C-3AB55C872DD2}" destId="{4FA193BE-CF56-42F8-9BAF-0DF5070DDEF3}" srcOrd="6" destOrd="0" presId="urn:microsoft.com/office/officeart/2005/8/layout/chevron2"/>
    <dgm:cxn modelId="{8454E382-1310-4367-9F2A-E5AED65FD4FA}" type="presParOf" srcId="{4FA193BE-CF56-42F8-9BAF-0DF5070DDEF3}" destId="{042FEE57-1862-4D02-BB28-203EBA29AC7D}" srcOrd="0" destOrd="0" presId="urn:microsoft.com/office/officeart/2005/8/layout/chevron2"/>
    <dgm:cxn modelId="{772CCA55-3DCB-4225-BE8F-B0760B300CF4}" type="presParOf" srcId="{4FA193BE-CF56-42F8-9BAF-0DF5070DDEF3}" destId="{85693FBE-25F9-44CE-8EBA-97E31DC0F861}" srcOrd="1" destOrd="0" presId="urn:microsoft.com/office/officeart/2005/8/layout/chevron2"/>
    <dgm:cxn modelId="{1DE44E6E-5200-472F-A704-2F6893C3EF74}" type="presParOf" srcId="{76F3281F-CCE2-4E55-A41C-3AB55C872DD2}" destId="{1AD9E8A5-E26D-4F93-A8CA-6C803F596E85}" srcOrd="7" destOrd="0" presId="urn:microsoft.com/office/officeart/2005/8/layout/chevron2"/>
    <dgm:cxn modelId="{0F0BFDA3-5827-4695-A22E-E9F1FFB4E089}" type="presParOf" srcId="{76F3281F-CCE2-4E55-A41C-3AB55C872DD2}" destId="{043C434E-6FBA-454A-B94D-EA3F63F760D3}" srcOrd="8" destOrd="0" presId="urn:microsoft.com/office/officeart/2005/8/layout/chevron2"/>
    <dgm:cxn modelId="{56F7BB46-2C99-405B-B86B-4D8481A76A7F}" type="presParOf" srcId="{043C434E-6FBA-454A-B94D-EA3F63F760D3}" destId="{93FB9366-B370-4536-8F0D-30B97BD7E44D}" srcOrd="0" destOrd="0" presId="urn:microsoft.com/office/officeart/2005/8/layout/chevron2"/>
    <dgm:cxn modelId="{90B687FA-AD4B-4761-83ED-9FA4F51648B2}" type="presParOf" srcId="{043C434E-6FBA-454A-B94D-EA3F63F760D3}" destId="{C47C0630-3D03-4460-8042-6BD482BA4B7C}" srcOrd="1" destOrd="0" presId="urn:microsoft.com/office/officeart/2005/8/layout/chevron2"/>
    <dgm:cxn modelId="{BC7FA9BD-E5E9-4810-9E7E-DAACE8A688CD}" type="presParOf" srcId="{76F3281F-CCE2-4E55-A41C-3AB55C872DD2}" destId="{C65241FD-F35E-4AE3-815D-392C5D464C72}" srcOrd="9" destOrd="0" presId="urn:microsoft.com/office/officeart/2005/8/layout/chevron2"/>
    <dgm:cxn modelId="{AC43A388-4FD4-4954-BCB0-2B61E23C48AD}" type="presParOf" srcId="{76F3281F-CCE2-4E55-A41C-3AB55C872DD2}" destId="{1DD70A41-BA13-44DA-99C3-5FA53BA02B9E}" srcOrd="10" destOrd="0" presId="urn:microsoft.com/office/officeart/2005/8/layout/chevron2"/>
    <dgm:cxn modelId="{450B8917-36DB-4655-975D-8EABB1F04562}" type="presParOf" srcId="{1DD70A41-BA13-44DA-99C3-5FA53BA02B9E}" destId="{0E285163-500F-4BC5-A517-CE3489C22FDA}" srcOrd="0" destOrd="0" presId="urn:microsoft.com/office/officeart/2005/8/layout/chevron2"/>
    <dgm:cxn modelId="{5A6031CC-F328-429D-A5C7-5869CABC0A32}" type="presParOf" srcId="{1DD70A41-BA13-44DA-99C3-5FA53BA02B9E}" destId="{47265408-2064-43C3-95A4-CA73E4DB7AE4}"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591F232-E5FF-4123-846E-3E7C78CC4900}" type="doc">
      <dgm:prSet loTypeId="urn:microsoft.com/office/officeart/2005/8/layout/chevron2" loCatId="process" qsTypeId="urn:microsoft.com/office/officeart/2005/8/quickstyle/simple3" qsCatId="simple" csTypeId="urn:microsoft.com/office/officeart/2005/8/colors/colorful5" csCatId="colorful" phldr="1"/>
      <dgm:spPr/>
      <dgm:t>
        <a:bodyPr/>
        <a:lstStyle/>
        <a:p>
          <a:pPr rtl="1"/>
          <a:endParaRPr lang="he-IL"/>
        </a:p>
      </dgm:t>
    </dgm:pt>
    <dgm:pt modelId="{CE4F080F-1D70-4A0A-B2C9-113AB8EFE3A6}">
      <dgm:prSet/>
      <dgm:spPr/>
      <dgm:t>
        <a:bodyPr/>
        <a:lstStyle/>
        <a:p>
          <a:pPr rtl="0"/>
          <a:r>
            <a:rPr lang="en-US"/>
            <a:t>1998 – 2002</a:t>
          </a:r>
          <a:endParaRPr lang="he-IL"/>
        </a:p>
      </dgm:t>
    </dgm:pt>
    <dgm:pt modelId="{3169F736-F2ED-444F-B58A-4A86F8846F3D}" type="parTrans" cxnId="{AE895AD0-5EED-4C11-BE08-1967A2DB2B82}">
      <dgm:prSet/>
      <dgm:spPr/>
      <dgm:t>
        <a:bodyPr/>
        <a:lstStyle/>
        <a:p>
          <a:pPr rtl="1"/>
          <a:endParaRPr lang="he-IL"/>
        </a:p>
      </dgm:t>
    </dgm:pt>
    <dgm:pt modelId="{445FD94B-63B5-417E-A52B-5545BB2A4BEA}" type="sibTrans" cxnId="{AE895AD0-5EED-4C11-BE08-1967A2DB2B82}">
      <dgm:prSet/>
      <dgm:spPr/>
      <dgm:t>
        <a:bodyPr/>
        <a:lstStyle/>
        <a:p>
          <a:pPr rtl="1"/>
          <a:endParaRPr lang="he-IL"/>
        </a:p>
      </dgm:t>
    </dgm:pt>
    <dgm:pt modelId="{18F65A28-E8C3-4C20-B314-F22BCD26333C}">
      <dgm:prSet custT="1"/>
      <dgm:spPr/>
      <dgm:t>
        <a:bodyPr/>
        <a:lstStyle/>
        <a:p>
          <a:pPr rtl="0"/>
          <a:r>
            <a:rPr lang="en-US" sz="1800" b="0" dirty="0"/>
            <a:t>The SHEKEM closed and the </a:t>
          </a:r>
          <a:r>
            <a:rPr lang="en-US" sz="1800" b="0" dirty="0" err="1"/>
            <a:t>Mashbir</a:t>
          </a:r>
          <a:r>
            <a:rPr lang="en-US" sz="1800" b="0" dirty="0"/>
            <a:t> collapsed</a:t>
          </a:r>
          <a:endParaRPr lang="he-IL" sz="1800" b="0" dirty="0"/>
        </a:p>
      </dgm:t>
    </dgm:pt>
    <dgm:pt modelId="{7AE55AEE-88BE-4DDC-9DF1-B896E279740B}" type="parTrans" cxnId="{CA56D5CD-74C8-4CCA-B3FB-6DABD855B1C9}">
      <dgm:prSet/>
      <dgm:spPr/>
      <dgm:t>
        <a:bodyPr/>
        <a:lstStyle/>
        <a:p>
          <a:pPr rtl="1"/>
          <a:endParaRPr lang="he-IL"/>
        </a:p>
      </dgm:t>
    </dgm:pt>
    <dgm:pt modelId="{C2584857-9250-4387-9AEE-52F499B31271}" type="sibTrans" cxnId="{CA56D5CD-74C8-4CCA-B3FB-6DABD855B1C9}">
      <dgm:prSet/>
      <dgm:spPr/>
      <dgm:t>
        <a:bodyPr/>
        <a:lstStyle/>
        <a:p>
          <a:pPr rtl="1"/>
          <a:endParaRPr lang="he-IL"/>
        </a:p>
      </dgm:t>
    </dgm:pt>
    <dgm:pt modelId="{67C0524B-9F46-4829-B5CE-71D88143F5F0}">
      <dgm:prSet custT="1"/>
      <dgm:spPr/>
      <dgm:t>
        <a:bodyPr/>
        <a:lstStyle/>
        <a:p>
          <a:pPr rtl="0"/>
          <a:r>
            <a:rPr lang="en-US" sz="1800" dirty="0"/>
            <a:t>Reducing the company’s points of sale and nationwide deployment</a:t>
          </a:r>
          <a:endParaRPr lang="he-IL" sz="1800" dirty="0"/>
        </a:p>
      </dgm:t>
    </dgm:pt>
    <dgm:pt modelId="{1A356BCF-8CC1-4CC5-A95E-94FC37A492CA}" type="parTrans" cxnId="{098B2FF3-C42B-42DC-87AF-0EA6388EDEDE}">
      <dgm:prSet/>
      <dgm:spPr/>
      <dgm:t>
        <a:bodyPr/>
        <a:lstStyle/>
        <a:p>
          <a:pPr rtl="1"/>
          <a:endParaRPr lang="he-IL"/>
        </a:p>
      </dgm:t>
    </dgm:pt>
    <dgm:pt modelId="{01C60DE3-9C95-4B62-B27E-8C1D99843619}" type="sibTrans" cxnId="{098B2FF3-C42B-42DC-87AF-0EA6388EDEDE}">
      <dgm:prSet/>
      <dgm:spPr/>
      <dgm:t>
        <a:bodyPr/>
        <a:lstStyle/>
        <a:p>
          <a:pPr rtl="1"/>
          <a:endParaRPr lang="he-IL"/>
        </a:p>
      </dgm:t>
    </dgm:pt>
    <dgm:pt modelId="{D0F23DFB-78A5-45BA-98B8-D4575F3630AA}">
      <dgm:prSet/>
      <dgm:spPr/>
      <dgm:t>
        <a:bodyPr/>
        <a:lstStyle/>
        <a:p>
          <a:pPr rtl="0"/>
          <a:r>
            <a:rPr lang="en-US"/>
            <a:t>2001 – 2003 </a:t>
          </a:r>
          <a:endParaRPr lang="he-IL"/>
        </a:p>
      </dgm:t>
    </dgm:pt>
    <dgm:pt modelId="{5CC731C9-049C-4D63-BC3A-DD6EB8FB3B59}" type="parTrans" cxnId="{81266D2F-68DB-4594-BF3E-530014978318}">
      <dgm:prSet/>
      <dgm:spPr/>
      <dgm:t>
        <a:bodyPr/>
        <a:lstStyle/>
        <a:p>
          <a:pPr rtl="1"/>
          <a:endParaRPr lang="he-IL"/>
        </a:p>
      </dgm:t>
    </dgm:pt>
    <dgm:pt modelId="{A1556B05-8532-4462-9B98-56CDB4B3CA1F}" type="sibTrans" cxnId="{81266D2F-68DB-4594-BF3E-530014978318}">
      <dgm:prSet/>
      <dgm:spPr/>
      <dgm:t>
        <a:bodyPr/>
        <a:lstStyle/>
        <a:p>
          <a:pPr rtl="1"/>
          <a:endParaRPr lang="he-IL"/>
        </a:p>
      </dgm:t>
    </dgm:pt>
    <dgm:pt modelId="{6F3812E9-A1DA-4253-B209-D9CB53C00AAE}">
      <dgm:prSet/>
      <dgm:spPr/>
      <dgm:t>
        <a:bodyPr/>
        <a:lstStyle/>
        <a:p>
          <a:pPr rtl="0"/>
          <a:r>
            <a:rPr lang="en-US" b="1"/>
            <a:t>Accelerated opening of the Royalty stores</a:t>
          </a:r>
          <a:endParaRPr lang="he-IL"/>
        </a:p>
      </dgm:t>
    </dgm:pt>
    <dgm:pt modelId="{61ABAAEC-7757-4724-A266-9A0F62B4BFEC}" type="parTrans" cxnId="{537D86F6-0205-413D-BE4C-C0C598657972}">
      <dgm:prSet/>
      <dgm:spPr/>
      <dgm:t>
        <a:bodyPr/>
        <a:lstStyle/>
        <a:p>
          <a:pPr rtl="1"/>
          <a:endParaRPr lang="he-IL"/>
        </a:p>
      </dgm:t>
    </dgm:pt>
    <dgm:pt modelId="{96ED259E-BDD9-4E54-8116-70A552F46789}" type="sibTrans" cxnId="{537D86F6-0205-413D-BE4C-C0C598657972}">
      <dgm:prSet/>
      <dgm:spPr/>
      <dgm:t>
        <a:bodyPr/>
        <a:lstStyle/>
        <a:p>
          <a:pPr rtl="1"/>
          <a:endParaRPr lang="he-IL"/>
        </a:p>
      </dgm:t>
    </dgm:pt>
    <dgm:pt modelId="{FDC89CC9-74A7-4785-8514-4B2066358A34}">
      <dgm:prSet/>
      <dgm:spPr/>
      <dgm:t>
        <a:bodyPr/>
        <a:lstStyle/>
        <a:p>
          <a:pPr rtl="0"/>
          <a:r>
            <a:rPr lang="en-US"/>
            <a:t>As a result of the Mashbir’s collapse, work commenced on opening 7/8 stores per year</a:t>
          </a:r>
          <a:endParaRPr lang="he-IL"/>
        </a:p>
      </dgm:t>
    </dgm:pt>
    <dgm:pt modelId="{BA40FE27-66A9-4154-82E6-7F57BC1D55B3}" type="parTrans" cxnId="{C2347F0C-AC37-4022-87F1-96C95D26DCB6}">
      <dgm:prSet/>
      <dgm:spPr/>
      <dgm:t>
        <a:bodyPr/>
        <a:lstStyle/>
        <a:p>
          <a:pPr rtl="1"/>
          <a:endParaRPr lang="he-IL"/>
        </a:p>
      </dgm:t>
    </dgm:pt>
    <dgm:pt modelId="{D2418BCE-F108-4204-86F6-B3E56128A1A3}" type="sibTrans" cxnId="{C2347F0C-AC37-4022-87F1-96C95D26DCB6}">
      <dgm:prSet/>
      <dgm:spPr/>
      <dgm:t>
        <a:bodyPr/>
        <a:lstStyle/>
        <a:p>
          <a:pPr rtl="1"/>
          <a:endParaRPr lang="he-IL"/>
        </a:p>
      </dgm:t>
    </dgm:pt>
    <dgm:pt modelId="{D5F909DC-8F73-4EC8-B08D-DA11F88E76C9}">
      <dgm:prSet/>
      <dgm:spPr/>
      <dgm:t>
        <a:bodyPr/>
        <a:lstStyle/>
        <a:p>
          <a:pPr rtl="0"/>
          <a:r>
            <a:rPr lang="en-US"/>
            <a:t>2007</a:t>
          </a:r>
          <a:endParaRPr lang="he-IL"/>
        </a:p>
      </dgm:t>
    </dgm:pt>
    <dgm:pt modelId="{D7E66DEC-62DB-4BD5-94DC-A8F782753753}" type="parTrans" cxnId="{3F271B6A-1AA4-4854-A1DB-B8E07E1ECD8C}">
      <dgm:prSet/>
      <dgm:spPr/>
      <dgm:t>
        <a:bodyPr/>
        <a:lstStyle/>
        <a:p>
          <a:pPr rtl="1"/>
          <a:endParaRPr lang="he-IL"/>
        </a:p>
      </dgm:t>
    </dgm:pt>
    <dgm:pt modelId="{9C0D003D-4A16-4147-8D35-406EB9F20098}" type="sibTrans" cxnId="{3F271B6A-1AA4-4854-A1DB-B8E07E1ECD8C}">
      <dgm:prSet/>
      <dgm:spPr/>
      <dgm:t>
        <a:bodyPr/>
        <a:lstStyle/>
        <a:p>
          <a:pPr rtl="1"/>
          <a:endParaRPr lang="he-IL"/>
        </a:p>
      </dgm:t>
    </dgm:pt>
    <dgm:pt modelId="{9AEA32F0-32CF-46F0-8F0F-3093971C7586}">
      <dgm:prSet/>
      <dgm:spPr/>
      <dgm:t>
        <a:bodyPr/>
        <a:lstStyle/>
        <a:p>
          <a:pPr rtl="0"/>
          <a:r>
            <a:rPr lang="en-US" b="1"/>
            <a:t>Launching a Customer Club for the chain</a:t>
          </a:r>
          <a:endParaRPr lang="he-IL"/>
        </a:p>
      </dgm:t>
    </dgm:pt>
    <dgm:pt modelId="{4BC0C715-7732-48AE-8A2E-BC65891EE1C5}" type="parTrans" cxnId="{9FA1A72D-3021-4550-B615-ED7AC996C572}">
      <dgm:prSet/>
      <dgm:spPr/>
      <dgm:t>
        <a:bodyPr/>
        <a:lstStyle/>
        <a:p>
          <a:pPr rtl="1"/>
          <a:endParaRPr lang="he-IL"/>
        </a:p>
      </dgm:t>
    </dgm:pt>
    <dgm:pt modelId="{35F51025-A820-4A2C-A090-D32C0CCE4A16}" type="sibTrans" cxnId="{9FA1A72D-3021-4550-B615-ED7AC996C572}">
      <dgm:prSet/>
      <dgm:spPr/>
      <dgm:t>
        <a:bodyPr/>
        <a:lstStyle/>
        <a:p>
          <a:pPr rtl="1"/>
          <a:endParaRPr lang="he-IL"/>
        </a:p>
      </dgm:t>
    </dgm:pt>
    <dgm:pt modelId="{64C41D56-F608-4337-B2E3-2C304F520420}">
      <dgm:prSet/>
      <dgm:spPr/>
      <dgm:t>
        <a:bodyPr/>
        <a:lstStyle/>
        <a:p>
          <a:pPr rtl="0"/>
          <a:r>
            <a:rPr lang="en-US"/>
            <a:t>There are currently around 50,000 customers registered in the club, around 30,000 of which are active (they paid membership fees in the past two years)</a:t>
          </a:r>
          <a:endParaRPr lang="he-IL"/>
        </a:p>
      </dgm:t>
    </dgm:pt>
    <dgm:pt modelId="{0B82E2FF-9F94-488C-AD4F-D2ED5882FB81}" type="parTrans" cxnId="{08C31B45-A1AE-41F6-9D0E-FA7D62AF7CE7}">
      <dgm:prSet/>
      <dgm:spPr/>
      <dgm:t>
        <a:bodyPr/>
        <a:lstStyle/>
        <a:p>
          <a:pPr rtl="1"/>
          <a:endParaRPr lang="he-IL"/>
        </a:p>
      </dgm:t>
    </dgm:pt>
    <dgm:pt modelId="{C78CF99C-8796-4C13-92EF-35B7F55510AC}" type="sibTrans" cxnId="{08C31B45-A1AE-41F6-9D0E-FA7D62AF7CE7}">
      <dgm:prSet/>
      <dgm:spPr/>
      <dgm:t>
        <a:bodyPr/>
        <a:lstStyle/>
        <a:p>
          <a:pPr rtl="1"/>
          <a:endParaRPr lang="he-IL"/>
        </a:p>
      </dgm:t>
    </dgm:pt>
    <dgm:pt modelId="{3B65C61A-E76E-42BA-B41A-F5BB4B19D408}">
      <dgm:prSet/>
      <dgm:spPr/>
      <dgm:t>
        <a:bodyPr/>
        <a:lstStyle/>
        <a:p>
          <a:pPr rtl="0"/>
          <a:r>
            <a:rPr lang="en-US"/>
            <a:t>2012</a:t>
          </a:r>
          <a:endParaRPr lang="he-IL"/>
        </a:p>
      </dgm:t>
    </dgm:pt>
    <dgm:pt modelId="{2BEB5F4C-EDAE-498F-9E9F-738CCC7D6D6E}" type="parTrans" cxnId="{3474EE86-A32F-4B72-A9B8-2F04A7CC8E51}">
      <dgm:prSet/>
      <dgm:spPr/>
      <dgm:t>
        <a:bodyPr/>
        <a:lstStyle/>
        <a:p>
          <a:pPr rtl="1"/>
          <a:endParaRPr lang="he-IL"/>
        </a:p>
      </dgm:t>
    </dgm:pt>
    <dgm:pt modelId="{366050CA-1082-4C28-B625-217CDB030E81}" type="sibTrans" cxnId="{3474EE86-A32F-4B72-A9B8-2F04A7CC8E51}">
      <dgm:prSet/>
      <dgm:spPr/>
      <dgm:t>
        <a:bodyPr/>
        <a:lstStyle/>
        <a:p>
          <a:pPr rtl="1"/>
          <a:endParaRPr lang="he-IL"/>
        </a:p>
      </dgm:t>
    </dgm:pt>
    <dgm:pt modelId="{134566F7-C72B-452B-A37B-4003D4F8CF91}">
      <dgm:prSet/>
      <dgm:spPr/>
      <dgm:t>
        <a:bodyPr/>
        <a:lstStyle/>
        <a:p>
          <a:pPr rtl="0"/>
          <a:r>
            <a:rPr lang="en-US" b="1"/>
            <a:t>Expanding the wedding ring segment</a:t>
          </a:r>
          <a:endParaRPr lang="he-IL"/>
        </a:p>
      </dgm:t>
    </dgm:pt>
    <dgm:pt modelId="{C73A4366-A034-45A1-887E-F221B4E45BAE}" type="parTrans" cxnId="{117C2F46-789F-4FD2-9B51-247029277B2C}">
      <dgm:prSet/>
      <dgm:spPr/>
      <dgm:t>
        <a:bodyPr/>
        <a:lstStyle/>
        <a:p>
          <a:pPr rtl="1"/>
          <a:endParaRPr lang="he-IL"/>
        </a:p>
      </dgm:t>
    </dgm:pt>
    <dgm:pt modelId="{71FA98C5-FFA6-46B6-81EE-90D54039300E}" type="sibTrans" cxnId="{117C2F46-789F-4FD2-9B51-247029277B2C}">
      <dgm:prSet/>
      <dgm:spPr/>
      <dgm:t>
        <a:bodyPr/>
        <a:lstStyle/>
        <a:p>
          <a:pPr rtl="1"/>
          <a:endParaRPr lang="he-IL"/>
        </a:p>
      </dgm:t>
    </dgm:pt>
    <dgm:pt modelId="{F26C3057-0F64-4BC9-9290-60945BBB3B40}">
      <dgm:prSet/>
      <dgm:spPr/>
      <dgm:t>
        <a:bodyPr/>
        <a:lstStyle/>
        <a:p>
          <a:pPr rtl="0"/>
          <a:r>
            <a:rPr lang="en-US"/>
            <a:t>Generates additional “traffic” at the stores and increases the number of items the customer buys (a customer that buys a ring generates on average additional income of approx. 100%+ of the cost of the ring).</a:t>
          </a:r>
          <a:endParaRPr lang="he-IL"/>
        </a:p>
      </dgm:t>
    </dgm:pt>
    <dgm:pt modelId="{145D48D0-1DF3-4F01-87F1-BB6FE5EA0D64}" type="parTrans" cxnId="{2CD44514-F803-42E8-9538-7B1273BFFF04}">
      <dgm:prSet/>
      <dgm:spPr/>
      <dgm:t>
        <a:bodyPr/>
        <a:lstStyle/>
        <a:p>
          <a:pPr rtl="1"/>
          <a:endParaRPr lang="he-IL"/>
        </a:p>
      </dgm:t>
    </dgm:pt>
    <dgm:pt modelId="{EAF47E68-82CF-4D67-B68F-F05B15C6A90D}" type="sibTrans" cxnId="{2CD44514-F803-42E8-9538-7B1273BFFF04}">
      <dgm:prSet/>
      <dgm:spPr/>
      <dgm:t>
        <a:bodyPr/>
        <a:lstStyle/>
        <a:p>
          <a:pPr rtl="1"/>
          <a:endParaRPr lang="he-IL"/>
        </a:p>
      </dgm:t>
    </dgm:pt>
    <dgm:pt modelId="{46B982C4-5F90-4B9F-A2AF-3E9D72190974}">
      <dgm:prSet/>
      <dgm:spPr/>
      <dgm:t>
        <a:bodyPr/>
        <a:lstStyle/>
        <a:p>
          <a:pPr rtl="0"/>
          <a:r>
            <a:rPr lang="en-US"/>
            <a:t>2013</a:t>
          </a:r>
          <a:endParaRPr lang="he-IL"/>
        </a:p>
      </dgm:t>
    </dgm:pt>
    <dgm:pt modelId="{97A3112A-CCFB-48FB-9606-AE30F927276F}" type="parTrans" cxnId="{79B7A316-AD9B-461A-A742-70E09658122F}">
      <dgm:prSet/>
      <dgm:spPr/>
      <dgm:t>
        <a:bodyPr/>
        <a:lstStyle/>
        <a:p>
          <a:pPr rtl="1"/>
          <a:endParaRPr lang="he-IL"/>
        </a:p>
      </dgm:t>
    </dgm:pt>
    <dgm:pt modelId="{1DCADD4B-F872-43B3-9052-A2F550365057}" type="sibTrans" cxnId="{79B7A316-AD9B-461A-A742-70E09658122F}">
      <dgm:prSet/>
      <dgm:spPr/>
      <dgm:t>
        <a:bodyPr/>
        <a:lstStyle/>
        <a:p>
          <a:pPr rtl="1"/>
          <a:endParaRPr lang="he-IL"/>
        </a:p>
      </dgm:t>
    </dgm:pt>
    <dgm:pt modelId="{A0E6DFA9-6A56-4B77-95FC-9B2E1BCC30AD}">
      <dgm:prSet/>
      <dgm:spPr/>
      <dgm:t>
        <a:bodyPr/>
        <a:lstStyle/>
        <a:p>
          <a:pPr rtl="0"/>
          <a:r>
            <a:rPr lang="en-US" b="1" dirty="0"/>
            <a:t>48 stores nationwide</a:t>
          </a:r>
          <a:endParaRPr lang="he-IL" dirty="0"/>
        </a:p>
      </dgm:t>
    </dgm:pt>
    <dgm:pt modelId="{42E8B213-F44E-441D-AB05-AB7C5504BEEC}" type="parTrans" cxnId="{9683976E-517D-4359-BE90-55C9EBF8676B}">
      <dgm:prSet/>
      <dgm:spPr/>
      <dgm:t>
        <a:bodyPr/>
        <a:lstStyle/>
        <a:p>
          <a:pPr rtl="1"/>
          <a:endParaRPr lang="he-IL"/>
        </a:p>
      </dgm:t>
    </dgm:pt>
    <dgm:pt modelId="{307BBC97-F167-4C33-B312-9F6B2F79E8CF}" type="sibTrans" cxnId="{9683976E-517D-4359-BE90-55C9EBF8676B}">
      <dgm:prSet/>
      <dgm:spPr/>
      <dgm:t>
        <a:bodyPr/>
        <a:lstStyle/>
        <a:p>
          <a:pPr rtl="1"/>
          <a:endParaRPr lang="he-IL"/>
        </a:p>
      </dgm:t>
    </dgm:pt>
    <dgm:pt modelId="{6FE5AB9B-B48A-4177-A8F0-097871A8E2E0}">
      <dgm:prSet/>
      <dgm:spPr/>
      <dgm:t>
        <a:bodyPr/>
        <a:lstStyle/>
        <a:p>
          <a:pPr rtl="0"/>
          <a:r>
            <a:rPr lang="en-US"/>
            <a:t>2 more stores will open during the first half of the year and by the end of the year the 50</a:t>
          </a:r>
          <a:r>
            <a:rPr lang="en-US" baseline="30000"/>
            <a:t>th</a:t>
          </a:r>
          <a:r>
            <a:rPr lang="en-US"/>
            <a:t> store is expected to open </a:t>
          </a:r>
          <a:endParaRPr lang="he-IL"/>
        </a:p>
      </dgm:t>
    </dgm:pt>
    <dgm:pt modelId="{536AAC49-FC16-4A2E-AC79-83968BB4F864}" type="parTrans" cxnId="{7AF1EA27-E0D3-4DF6-9D43-E2AFFC36F469}">
      <dgm:prSet/>
      <dgm:spPr/>
      <dgm:t>
        <a:bodyPr/>
        <a:lstStyle/>
        <a:p>
          <a:pPr rtl="1"/>
          <a:endParaRPr lang="he-IL"/>
        </a:p>
      </dgm:t>
    </dgm:pt>
    <dgm:pt modelId="{D8420E94-E1E6-4F85-A8CA-CC6C18AAC956}" type="sibTrans" cxnId="{7AF1EA27-E0D3-4DF6-9D43-E2AFFC36F469}">
      <dgm:prSet/>
      <dgm:spPr/>
      <dgm:t>
        <a:bodyPr/>
        <a:lstStyle/>
        <a:p>
          <a:pPr rtl="1"/>
          <a:endParaRPr lang="he-IL"/>
        </a:p>
      </dgm:t>
    </dgm:pt>
    <dgm:pt modelId="{6503D781-269D-45D4-AF2E-8AD225382E86}" type="pres">
      <dgm:prSet presAssocID="{8591F232-E5FF-4123-846E-3E7C78CC4900}" presName="linearFlow" presStyleCnt="0">
        <dgm:presLayoutVars>
          <dgm:dir/>
          <dgm:animLvl val="lvl"/>
          <dgm:resizeHandles val="exact"/>
        </dgm:presLayoutVars>
      </dgm:prSet>
      <dgm:spPr/>
    </dgm:pt>
    <dgm:pt modelId="{B68EFA26-9C1B-4859-86E3-6CAD951E62C1}" type="pres">
      <dgm:prSet presAssocID="{CE4F080F-1D70-4A0A-B2C9-113AB8EFE3A6}" presName="composite" presStyleCnt="0"/>
      <dgm:spPr/>
    </dgm:pt>
    <dgm:pt modelId="{0A47BB09-CBDF-4F75-916E-510B43C25980}" type="pres">
      <dgm:prSet presAssocID="{CE4F080F-1D70-4A0A-B2C9-113AB8EFE3A6}" presName="parentText" presStyleLbl="alignNode1" presStyleIdx="0" presStyleCnt="5">
        <dgm:presLayoutVars>
          <dgm:chMax val="1"/>
          <dgm:bulletEnabled val="1"/>
        </dgm:presLayoutVars>
      </dgm:prSet>
      <dgm:spPr/>
    </dgm:pt>
    <dgm:pt modelId="{1A73AFA8-C7CF-47F6-90FE-8856FD1889CD}" type="pres">
      <dgm:prSet presAssocID="{CE4F080F-1D70-4A0A-B2C9-113AB8EFE3A6}" presName="descendantText" presStyleLbl="alignAcc1" presStyleIdx="0" presStyleCnt="5">
        <dgm:presLayoutVars>
          <dgm:bulletEnabled val="1"/>
        </dgm:presLayoutVars>
      </dgm:prSet>
      <dgm:spPr/>
    </dgm:pt>
    <dgm:pt modelId="{6DC43C03-97DB-4A3D-800B-4BE731585545}" type="pres">
      <dgm:prSet presAssocID="{445FD94B-63B5-417E-A52B-5545BB2A4BEA}" presName="sp" presStyleCnt="0"/>
      <dgm:spPr/>
    </dgm:pt>
    <dgm:pt modelId="{DCBE2987-C4F7-4B09-A050-DA64B2602B55}" type="pres">
      <dgm:prSet presAssocID="{D0F23DFB-78A5-45BA-98B8-D4575F3630AA}" presName="composite" presStyleCnt="0"/>
      <dgm:spPr/>
    </dgm:pt>
    <dgm:pt modelId="{CD86A90D-9E4E-4D26-BD25-88EC05F68618}" type="pres">
      <dgm:prSet presAssocID="{D0F23DFB-78A5-45BA-98B8-D4575F3630AA}" presName="parentText" presStyleLbl="alignNode1" presStyleIdx="1" presStyleCnt="5">
        <dgm:presLayoutVars>
          <dgm:chMax val="1"/>
          <dgm:bulletEnabled val="1"/>
        </dgm:presLayoutVars>
      </dgm:prSet>
      <dgm:spPr/>
    </dgm:pt>
    <dgm:pt modelId="{EE52A76E-5D56-48A5-B90C-904270C50DB7}" type="pres">
      <dgm:prSet presAssocID="{D0F23DFB-78A5-45BA-98B8-D4575F3630AA}" presName="descendantText" presStyleLbl="alignAcc1" presStyleIdx="1" presStyleCnt="5">
        <dgm:presLayoutVars>
          <dgm:bulletEnabled val="1"/>
        </dgm:presLayoutVars>
      </dgm:prSet>
      <dgm:spPr/>
    </dgm:pt>
    <dgm:pt modelId="{051C6022-855B-4ADA-8EE2-3F0974914B6B}" type="pres">
      <dgm:prSet presAssocID="{A1556B05-8532-4462-9B98-56CDB4B3CA1F}" presName="sp" presStyleCnt="0"/>
      <dgm:spPr/>
    </dgm:pt>
    <dgm:pt modelId="{794AD06A-27D9-4CDE-8FD7-04B43FA443A3}" type="pres">
      <dgm:prSet presAssocID="{D5F909DC-8F73-4EC8-B08D-DA11F88E76C9}" presName="composite" presStyleCnt="0"/>
      <dgm:spPr/>
    </dgm:pt>
    <dgm:pt modelId="{E87A6DED-A3ED-4EAC-B36A-5F7431667FFF}" type="pres">
      <dgm:prSet presAssocID="{D5F909DC-8F73-4EC8-B08D-DA11F88E76C9}" presName="parentText" presStyleLbl="alignNode1" presStyleIdx="2" presStyleCnt="5">
        <dgm:presLayoutVars>
          <dgm:chMax val="1"/>
          <dgm:bulletEnabled val="1"/>
        </dgm:presLayoutVars>
      </dgm:prSet>
      <dgm:spPr/>
    </dgm:pt>
    <dgm:pt modelId="{440B61AF-B214-4A08-B4E6-043DD49C035F}" type="pres">
      <dgm:prSet presAssocID="{D5F909DC-8F73-4EC8-B08D-DA11F88E76C9}" presName="descendantText" presStyleLbl="alignAcc1" presStyleIdx="2" presStyleCnt="5">
        <dgm:presLayoutVars>
          <dgm:bulletEnabled val="1"/>
        </dgm:presLayoutVars>
      </dgm:prSet>
      <dgm:spPr/>
    </dgm:pt>
    <dgm:pt modelId="{79F25E24-24ED-4A2F-BB6B-B20F44A3FC3A}" type="pres">
      <dgm:prSet presAssocID="{9C0D003D-4A16-4147-8D35-406EB9F20098}" presName="sp" presStyleCnt="0"/>
      <dgm:spPr/>
    </dgm:pt>
    <dgm:pt modelId="{83F9C96A-C516-4AA8-99B9-537CCDAB131E}" type="pres">
      <dgm:prSet presAssocID="{3B65C61A-E76E-42BA-B41A-F5BB4B19D408}" presName="composite" presStyleCnt="0"/>
      <dgm:spPr/>
    </dgm:pt>
    <dgm:pt modelId="{470E8664-2BCB-4B9D-85CE-0D92CC4D6862}" type="pres">
      <dgm:prSet presAssocID="{3B65C61A-E76E-42BA-B41A-F5BB4B19D408}" presName="parentText" presStyleLbl="alignNode1" presStyleIdx="3" presStyleCnt="5">
        <dgm:presLayoutVars>
          <dgm:chMax val="1"/>
          <dgm:bulletEnabled val="1"/>
        </dgm:presLayoutVars>
      </dgm:prSet>
      <dgm:spPr/>
    </dgm:pt>
    <dgm:pt modelId="{320F1371-4251-41B1-A4F6-DFBAE1EBD544}" type="pres">
      <dgm:prSet presAssocID="{3B65C61A-E76E-42BA-B41A-F5BB4B19D408}" presName="descendantText" presStyleLbl="alignAcc1" presStyleIdx="3" presStyleCnt="5">
        <dgm:presLayoutVars>
          <dgm:bulletEnabled val="1"/>
        </dgm:presLayoutVars>
      </dgm:prSet>
      <dgm:spPr/>
    </dgm:pt>
    <dgm:pt modelId="{0F954671-7C9C-4487-9B9B-AA084A43A894}" type="pres">
      <dgm:prSet presAssocID="{366050CA-1082-4C28-B625-217CDB030E81}" presName="sp" presStyleCnt="0"/>
      <dgm:spPr/>
    </dgm:pt>
    <dgm:pt modelId="{CC31B36A-49CB-4FB3-9EF7-E2579637785F}" type="pres">
      <dgm:prSet presAssocID="{46B982C4-5F90-4B9F-A2AF-3E9D72190974}" presName="composite" presStyleCnt="0"/>
      <dgm:spPr/>
    </dgm:pt>
    <dgm:pt modelId="{63028FD9-3C34-4BCE-8E6F-BCBDFA8FFC3B}" type="pres">
      <dgm:prSet presAssocID="{46B982C4-5F90-4B9F-A2AF-3E9D72190974}" presName="parentText" presStyleLbl="alignNode1" presStyleIdx="4" presStyleCnt="5">
        <dgm:presLayoutVars>
          <dgm:chMax val="1"/>
          <dgm:bulletEnabled val="1"/>
        </dgm:presLayoutVars>
      </dgm:prSet>
      <dgm:spPr/>
    </dgm:pt>
    <dgm:pt modelId="{C29649D9-D71D-401C-AD5F-658F2E092085}" type="pres">
      <dgm:prSet presAssocID="{46B982C4-5F90-4B9F-A2AF-3E9D72190974}" presName="descendantText" presStyleLbl="alignAcc1" presStyleIdx="4" presStyleCnt="5">
        <dgm:presLayoutVars>
          <dgm:bulletEnabled val="1"/>
        </dgm:presLayoutVars>
      </dgm:prSet>
      <dgm:spPr/>
    </dgm:pt>
  </dgm:ptLst>
  <dgm:cxnLst>
    <dgm:cxn modelId="{587A0D07-80CB-4E48-BBDB-C5BC70AA4F4D}" type="presOf" srcId="{D0F23DFB-78A5-45BA-98B8-D4575F3630AA}" destId="{CD86A90D-9E4E-4D26-BD25-88EC05F68618}" srcOrd="0" destOrd="0" presId="urn:microsoft.com/office/officeart/2005/8/layout/chevron2"/>
    <dgm:cxn modelId="{84AF3F0C-A123-409D-9C81-9ACFA1750A01}" type="presOf" srcId="{FDC89CC9-74A7-4785-8514-4B2066358A34}" destId="{EE52A76E-5D56-48A5-B90C-904270C50DB7}" srcOrd="0" destOrd="1" presId="urn:microsoft.com/office/officeart/2005/8/layout/chevron2"/>
    <dgm:cxn modelId="{C2347F0C-AC37-4022-87F1-96C95D26DCB6}" srcId="{D0F23DFB-78A5-45BA-98B8-D4575F3630AA}" destId="{FDC89CC9-74A7-4785-8514-4B2066358A34}" srcOrd="1" destOrd="0" parTransId="{BA40FE27-66A9-4154-82E6-7F57BC1D55B3}" sibTransId="{D2418BCE-F108-4204-86F6-B3E56128A1A3}"/>
    <dgm:cxn modelId="{2CD44514-F803-42E8-9538-7B1273BFFF04}" srcId="{3B65C61A-E76E-42BA-B41A-F5BB4B19D408}" destId="{F26C3057-0F64-4BC9-9290-60945BBB3B40}" srcOrd="1" destOrd="0" parTransId="{145D48D0-1DF3-4F01-87F1-BB6FE5EA0D64}" sibTransId="{EAF47E68-82CF-4D67-B68F-F05B15C6A90D}"/>
    <dgm:cxn modelId="{79B7A316-AD9B-461A-A742-70E09658122F}" srcId="{8591F232-E5FF-4123-846E-3E7C78CC4900}" destId="{46B982C4-5F90-4B9F-A2AF-3E9D72190974}" srcOrd="4" destOrd="0" parTransId="{97A3112A-CCFB-48FB-9606-AE30F927276F}" sibTransId="{1DCADD4B-F872-43B3-9052-A2F550365057}"/>
    <dgm:cxn modelId="{7AF1EA27-E0D3-4DF6-9D43-E2AFFC36F469}" srcId="{46B982C4-5F90-4B9F-A2AF-3E9D72190974}" destId="{6FE5AB9B-B48A-4177-A8F0-097871A8E2E0}" srcOrd="1" destOrd="0" parTransId="{536AAC49-FC16-4A2E-AC79-83968BB4F864}" sibTransId="{D8420E94-E1E6-4F85-A8CA-CC6C18AAC956}"/>
    <dgm:cxn modelId="{9FA1A72D-3021-4550-B615-ED7AC996C572}" srcId="{D5F909DC-8F73-4EC8-B08D-DA11F88E76C9}" destId="{9AEA32F0-32CF-46F0-8F0F-3093971C7586}" srcOrd="0" destOrd="0" parTransId="{4BC0C715-7732-48AE-8A2E-BC65891EE1C5}" sibTransId="{35F51025-A820-4A2C-A090-D32C0CCE4A16}"/>
    <dgm:cxn modelId="{81266D2F-68DB-4594-BF3E-530014978318}" srcId="{8591F232-E5FF-4123-846E-3E7C78CC4900}" destId="{D0F23DFB-78A5-45BA-98B8-D4575F3630AA}" srcOrd="1" destOrd="0" parTransId="{5CC731C9-049C-4D63-BC3A-DD6EB8FB3B59}" sibTransId="{A1556B05-8532-4462-9B98-56CDB4B3CA1F}"/>
    <dgm:cxn modelId="{88CAD62F-7BAF-4F01-BC4A-23F52EA02D9F}" type="presOf" srcId="{CE4F080F-1D70-4A0A-B2C9-113AB8EFE3A6}" destId="{0A47BB09-CBDF-4F75-916E-510B43C25980}" srcOrd="0" destOrd="0" presId="urn:microsoft.com/office/officeart/2005/8/layout/chevron2"/>
    <dgm:cxn modelId="{08C31B45-A1AE-41F6-9D0E-FA7D62AF7CE7}" srcId="{D5F909DC-8F73-4EC8-B08D-DA11F88E76C9}" destId="{64C41D56-F608-4337-B2E3-2C304F520420}" srcOrd="1" destOrd="0" parTransId="{0B82E2FF-9F94-488C-AD4F-D2ED5882FB81}" sibTransId="{C78CF99C-8796-4C13-92EF-35B7F55510AC}"/>
    <dgm:cxn modelId="{117C2F46-789F-4FD2-9B51-247029277B2C}" srcId="{3B65C61A-E76E-42BA-B41A-F5BB4B19D408}" destId="{134566F7-C72B-452B-A37B-4003D4F8CF91}" srcOrd="0" destOrd="0" parTransId="{C73A4366-A034-45A1-887E-F221B4E45BAE}" sibTransId="{71FA98C5-FFA6-46B6-81EE-90D54039300E}"/>
    <dgm:cxn modelId="{041D7746-123C-4008-8DC8-87664062DB01}" type="presOf" srcId="{A0E6DFA9-6A56-4B77-95FC-9B2E1BCC30AD}" destId="{C29649D9-D71D-401C-AD5F-658F2E092085}" srcOrd="0" destOrd="0" presId="urn:microsoft.com/office/officeart/2005/8/layout/chevron2"/>
    <dgm:cxn modelId="{3F271B6A-1AA4-4854-A1DB-B8E07E1ECD8C}" srcId="{8591F232-E5FF-4123-846E-3E7C78CC4900}" destId="{D5F909DC-8F73-4EC8-B08D-DA11F88E76C9}" srcOrd="2" destOrd="0" parTransId="{D7E66DEC-62DB-4BD5-94DC-A8F782753753}" sibTransId="{9C0D003D-4A16-4147-8D35-406EB9F20098}"/>
    <dgm:cxn modelId="{F115B14C-CDA0-4DAF-9FCA-96A3AA459F3B}" type="presOf" srcId="{6FE5AB9B-B48A-4177-A8F0-097871A8E2E0}" destId="{C29649D9-D71D-401C-AD5F-658F2E092085}" srcOrd="0" destOrd="1" presId="urn:microsoft.com/office/officeart/2005/8/layout/chevron2"/>
    <dgm:cxn modelId="{9683976E-517D-4359-BE90-55C9EBF8676B}" srcId="{46B982C4-5F90-4B9F-A2AF-3E9D72190974}" destId="{A0E6DFA9-6A56-4B77-95FC-9B2E1BCC30AD}" srcOrd="0" destOrd="0" parTransId="{42E8B213-F44E-441D-AB05-AB7C5504BEEC}" sibTransId="{307BBC97-F167-4C33-B312-9F6B2F79E8CF}"/>
    <dgm:cxn modelId="{6DACEA77-1687-4ABF-BAF3-BAEFC27F4661}" type="presOf" srcId="{8591F232-E5FF-4123-846E-3E7C78CC4900}" destId="{6503D781-269D-45D4-AF2E-8AD225382E86}" srcOrd="0" destOrd="0" presId="urn:microsoft.com/office/officeart/2005/8/layout/chevron2"/>
    <dgm:cxn modelId="{7474F47A-FC19-4FCF-9D21-59BD5BF89900}" type="presOf" srcId="{64C41D56-F608-4337-B2E3-2C304F520420}" destId="{440B61AF-B214-4A08-B4E6-043DD49C035F}" srcOrd="0" destOrd="1" presId="urn:microsoft.com/office/officeart/2005/8/layout/chevron2"/>
    <dgm:cxn modelId="{6009667E-1214-407E-AF8C-74074A731B20}" type="presOf" srcId="{18F65A28-E8C3-4C20-B314-F22BCD26333C}" destId="{1A73AFA8-C7CF-47F6-90FE-8856FD1889CD}" srcOrd="0" destOrd="0" presId="urn:microsoft.com/office/officeart/2005/8/layout/chevron2"/>
    <dgm:cxn modelId="{F0A90C85-B120-4C4B-B92E-9BA419FD97A8}" type="presOf" srcId="{9AEA32F0-32CF-46F0-8F0F-3093971C7586}" destId="{440B61AF-B214-4A08-B4E6-043DD49C035F}" srcOrd="0" destOrd="0" presId="urn:microsoft.com/office/officeart/2005/8/layout/chevron2"/>
    <dgm:cxn modelId="{3474EE86-A32F-4B72-A9B8-2F04A7CC8E51}" srcId="{8591F232-E5FF-4123-846E-3E7C78CC4900}" destId="{3B65C61A-E76E-42BA-B41A-F5BB4B19D408}" srcOrd="3" destOrd="0" parTransId="{2BEB5F4C-EDAE-498F-9E9F-738CCC7D6D6E}" sibTransId="{366050CA-1082-4C28-B625-217CDB030E81}"/>
    <dgm:cxn modelId="{BAFDE891-B999-42B3-BA66-28D4B56E257B}" type="presOf" srcId="{6F3812E9-A1DA-4253-B209-D9CB53C00AAE}" destId="{EE52A76E-5D56-48A5-B90C-904270C50DB7}" srcOrd="0" destOrd="0" presId="urn:microsoft.com/office/officeart/2005/8/layout/chevron2"/>
    <dgm:cxn modelId="{ECCDA5A6-3230-411C-9264-06B38CCC626A}" type="presOf" srcId="{46B982C4-5F90-4B9F-A2AF-3E9D72190974}" destId="{63028FD9-3C34-4BCE-8E6F-BCBDFA8FFC3B}" srcOrd="0" destOrd="0" presId="urn:microsoft.com/office/officeart/2005/8/layout/chevron2"/>
    <dgm:cxn modelId="{F557EFA6-1F30-4FCF-A2EE-D6F876FCF6AD}" type="presOf" srcId="{F26C3057-0F64-4BC9-9290-60945BBB3B40}" destId="{320F1371-4251-41B1-A4F6-DFBAE1EBD544}" srcOrd="0" destOrd="1" presId="urn:microsoft.com/office/officeart/2005/8/layout/chevron2"/>
    <dgm:cxn modelId="{754286A9-2C17-49FD-A600-A5CF9130AD31}" type="presOf" srcId="{3B65C61A-E76E-42BA-B41A-F5BB4B19D408}" destId="{470E8664-2BCB-4B9D-85CE-0D92CC4D6862}" srcOrd="0" destOrd="0" presId="urn:microsoft.com/office/officeart/2005/8/layout/chevron2"/>
    <dgm:cxn modelId="{CA56D5CD-74C8-4CCA-B3FB-6DABD855B1C9}" srcId="{CE4F080F-1D70-4A0A-B2C9-113AB8EFE3A6}" destId="{18F65A28-E8C3-4C20-B314-F22BCD26333C}" srcOrd="0" destOrd="0" parTransId="{7AE55AEE-88BE-4DDC-9DF1-B896E279740B}" sibTransId="{C2584857-9250-4387-9AEE-52F499B31271}"/>
    <dgm:cxn modelId="{AE895AD0-5EED-4C11-BE08-1967A2DB2B82}" srcId="{8591F232-E5FF-4123-846E-3E7C78CC4900}" destId="{CE4F080F-1D70-4A0A-B2C9-113AB8EFE3A6}" srcOrd="0" destOrd="0" parTransId="{3169F736-F2ED-444F-B58A-4A86F8846F3D}" sibTransId="{445FD94B-63B5-417E-A52B-5545BB2A4BEA}"/>
    <dgm:cxn modelId="{CB9877D6-C442-4527-831D-050B4DD0A9D4}" type="presOf" srcId="{67C0524B-9F46-4829-B5CE-71D88143F5F0}" destId="{1A73AFA8-C7CF-47F6-90FE-8856FD1889CD}" srcOrd="0" destOrd="1" presId="urn:microsoft.com/office/officeart/2005/8/layout/chevron2"/>
    <dgm:cxn modelId="{BA1CA8D8-69A8-4A43-BCEA-BC82DE741FAD}" type="presOf" srcId="{134566F7-C72B-452B-A37B-4003D4F8CF91}" destId="{320F1371-4251-41B1-A4F6-DFBAE1EBD544}" srcOrd="0" destOrd="0" presId="urn:microsoft.com/office/officeart/2005/8/layout/chevron2"/>
    <dgm:cxn modelId="{098B2FF3-C42B-42DC-87AF-0EA6388EDEDE}" srcId="{CE4F080F-1D70-4A0A-B2C9-113AB8EFE3A6}" destId="{67C0524B-9F46-4829-B5CE-71D88143F5F0}" srcOrd="1" destOrd="0" parTransId="{1A356BCF-8CC1-4CC5-A95E-94FC37A492CA}" sibTransId="{01C60DE3-9C95-4B62-B27E-8C1D99843619}"/>
    <dgm:cxn modelId="{0F67D7F5-0577-4B9D-B1C7-21FBC83C0360}" type="presOf" srcId="{D5F909DC-8F73-4EC8-B08D-DA11F88E76C9}" destId="{E87A6DED-A3ED-4EAC-B36A-5F7431667FFF}" srcOrd="0" destOrd="0" presId="urn:microsoft.com/office/officeart/2005/8/layout/chevron2"/>
    <dgm:cxn modelId="{537D86F6-0205-413D-BE4C-C0C598657972}" srcId="{D0F23DFB-78A5-45BA-98B8-D4575F3630AA}" destId="{6F3812E9-A1DA-4253-B209-D9CB53C00AAE}" srcOrd="0" destOrd="0" parTransId="{61ABAAEC-7757-4724-A266-9A0F62B4BFEC}" sibTransId="{96ED259E-BDD9-4E54-8116-70A552F46789}"/>
    <dgm:cxn modelId="{1B2646FE-EDF2-4676-988A-A852D15C9033}" type="presParOf" srcId="{6503D781-269D-45D4-AF2E-8AD225382E86}" destId="{B68EFA26-9C1B-4859-86E3-6CAD951E62C1}" srcOrd="0" destOrd="0" presId="urn:microsoft.com/office/officeart/2005/8/layout/chevron2"/>
    <dgm:cxn modelId="{4C4EB5F1-78CB-4E46-B32E-240745DA3B46}" type="presParOf" srcId="{B68EFA26-9C1B-4859-86E3-6CAD951E62C1}" destId="{0A47BB09-CBDF-4F75-916E-510B43C25980}" srcOrd="0" destOrd="0" presId="urn:microsoft.com/office/officeart/2005/8/layout/chevron2"/>
    <dgm:cxn modelId="{F5516E48-FE98-4B8A-89DE-AA242B2B48D9}" type="presParOf" srcId="{B68EFA26-9C1B-4859-86E3-6CAD951E62C1}" destId="{1A73AFA8-C7CF-47F6-90FE-8856FD1889CD}" srcOrd="1" destOrd="0" presId="urn:microsoft.com/office/officeart/2005/8/layout/chevron2"/>
    <dgm:cxn modelId="{15F8B15A-FD2F-499D-90AE-336B6527F356}" type="presParOf" srcId="{6503D781-269D-45D4-AF2E-8AD225382E86}" destId="{6DC43C03-97DB-4A3D-800B-4BE731585545}" srcOrd="1" destOrd="0" presId="urn:microsoft.com/office/officeart/2005/8/layout/chevron2"/>
    <dgm:cxn modelId="{A3B707B9-33AC-4BE7-89EA-9A2DC792BCD2}" type="presParOf" srcId="{6503D781-269D-45D4-AF2E-8AD225382E86}" destId="{DCBE2987-C4F7-4B09-A050-DA64B2602B55}" srcOrd="2" destOrd="0" presId="urn:microsoft.com/office/officeart/2005/8/layout/chevron2"/>
    <dgm:cxn modelId="{CB503D06-FB6C-43E6-8300-63F7896D1F48}" type="presParOf" srcId="{DCBE2987-C4F7-4B09-A050-DA64B2602B55}" destId="{CD86A90D-9E4E-4D26-BD25-88EC05F68618}" srcOrd="0" destOrd="0" presId="urn:microsoft.com/office/officeart/2005/8/layout/chevron2"/>
    <dgm:cxn modelId="{E586D0D2-7ED6-4106-B47D-2D62F9CCDCA0}" type="presParOf" srcId="{DCBE2987-C4F7-4B09-A050-DA64B2602B55}" destId="{EE52A76E-5D56-48A5-B90C-904270C50DB7}" srcOrd="1" destOrd="0" presId="urn:microsoft.com/office/officeart/2005/8/layout/chevron2"/>
    <dgm:cxn modelId="{4CF58FD3-81E9-4772-B2BA-A5DE9EF852C8}" type="presParOf" srcId="{6503D781-269D-45D4-AF2E-8AD225382E86}" destId="{051C6022-855B-4ADA-8EE2-3F0974914B6B}" srcOrd="3" destOrd="0" presId="urn:microsoft.com/office/officeart/2005/8/layout/chevron2"/>
    <dgm:cxn modelId="{D895BD3D-C8B9-42CB-94D3-03A17592805A}" type="presParOf" srcId="{6503D781-269D-45D4-AF2E-8AD225382E86}" destId="{794AD06A-27D9-4CDE-8FD7-04B43FA443A3}" srcOrd="4" destOrd="0" presId="urn:microsoft.com/office/officeart/2005/8/layout/chevron2"/>
    <dgm:cxn modelId="{878EFD3E-8A03-44B8-B61C-C077AEE8A28F}" type="presParOf" srcId="{794AD06A-27D9-4CDE-8FD7-04B43FA443A3}" destId="{E87A6DED-A3ED-4EAC-B36A-5F7431667FFF}" srcOrd="0" destOrd="0" presId="urn:microsoft.com/office/officeart/2005/8/layout/chevron2"/>
    <dgm:cxn modelId="{B11C8CEF-C64E-4EAC-8297-FD8062C5CD5D}" type="presParOf" srcId="{794AD06A-27D9-4CDE-8FD7-04B43FA443A3}" destId="{440B61AF-B214-4A08-B4E6-043DD49C035F}" srcOrd="1" destOrd="0" presId="urn:microsoft.com/office/officeart/2005/8/layout/chevron2"/>
    <dgm:cxn modelId="{28FD724C-E858-47ED-BE0D-4DA652EAD8BA}" type="presParOf" srcId="{6503D781-269D-45D4-AF2E-8AD225382E86}" destId="{79F25E24-24ED-4A2F-BB6B-B20F44A3FC3A}" srcOrd="5" destOrd="0" presId="urn:microsoft.com/office/officeart/2005/8/layout/chevron2"/>
    <dgm:cxn modelId="{9B63A7CC-9BF1-4A57-9AD6-17B26BDBFA87}" type="presParOf" srcId="{6503D781-269D-45D4-AF2E-8AD225382E86}" destId="{83F9C96A-C516-4AA8-99B9-537CCDAB131E}" srcOrd="6" destOrd="0" presId="urn:microsoft.com/office/officeart/2005/8/layout/chevron2"/>
    <dgm:cxn modelId="{FD11A10C-7760-4B95-9F67-564BF5466768}" type="presParOf" srcId="{83F9C96A-C516-4AA8-99B9-537CCDAB131E}" destId="{470E8664-2BCB-4B9D-85CE-0D92CC4D6862}" srcOrd="0" destOrd="0" presId="urn:microsoft.com/office/officeart/2005/8/layout/chevron2"/>
    <dgm:cxn modelId="{6B23A67E-7D03-4707-9E5C-EEE9BC775DE3}" type="presParOf" srcId="{83F9C96A-C516-4AA8-99B9-537CCDAB131E}" destId="{320F1371-4251-41B1-A4F6-DFBAE1EBD544}" srcOrd="1" destOrd="0" presId="urn:microsoft.com/office/officeart/2005/8/layout/chevron2"/>
    <dgm:cxn modelId="{1CDA8019-FFA8-4F36-95EE-EC98E3D62541}" type="presParOf" srcId="{6503D781-269D-45D4-AF2E-8AD225382E86}" destId="{0F954671-7C9C-4487-9B9B-AA084A43A894}" srcOrd="7" destOrd="0" presId="urn:microsoft.com/office/officeart/2005/8/layout/chevron2"/>
    <dgm:cxn modelId="{762038D1-FD4E-4B89-AB39-168E2872D5B0}" type="presParOf" srcId="{6503D781-269D-45D4-AF2E-8AD225382E86}" destId="{CC31B36A-49CB-4FB3-9EF7-E2579637785F}" srcOrd="8" destOrd="0" presId="urn:microsoft.com/office/officeart/2005/8/layout/chevron2"/>
    <dgm:cxn modelId="{3B5C26CA-8C81-45AD-B68D-4D754547B389}" type="presParOf" srcId="{CC31B36A-49CB-4FB3-9EF7-E2579637785F}" destId="{63028FD9-3C34-4BCE-8E6F-BCBDFA8FFC3B}" srcOrd="0" destOrd="0" presId="urn:microsoft.com/office/officeart/2005/8/layout/chevron2"/>
    <dgm:cxn modelId="{90066716-76B0-4161-B018-0AAF74344623}" type="presParOf" srcId="{CC31B36A-49CB-4FB3-9EF7-E2579637785F}" destId="{C29649D9-D71D-401C-AD5F-658F2E092085}"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8B1D8C6-DA70-429B-8C31-CD235E6D458D}" type="doc">
      <dgm:prSet loTypeId="urn:microsoft.com/office/officeart/2005/8/layout/default" loCatId="list" qsTypeId="urn:microsoft.com/office/officeart/2005/8/quickstyle/simple1" qsCatId="simple" csTypeId="urn:microsoft.com/office/officeart/2005/8/colors/accent1_2" csCatId="accent1"/>
      <dgm:spPr/>
      <dgm:t>
        <a:bodyPr/>
        <a:lstStyle/>
        <a:p>
          <a:pPr rtl="1"/>
          <a:endParaRPr lang="he-IL"/>
        </a:p>
      </dgm:t>
    </dgm:pt>
    <dgm:pt modelId="{625085A7-8CE5-425D-8F76-7F61CC78E886}">
      <dgm:prSet/>
      <dgm:spPr/>
      <dgm:t>
        <a:bodyPr/>
        <a:lstStyle/>
        <a:p>
          <a:pPr rtl="0"/>
          <a:r>
            <a:rPr lang="en-US" dirty="0"/>
            <a:t>Import </a:t>
          </a:r>
          <a:endParaRPr lang="he-IL" dirty="0"/>
        </a:p>
      </dgm:t>
    </dgm:pt>
    <dgm:pt modelId="{91E1800E-D427-4C82-8F33-23968D476C69}" type="parTrans" cxnId="{30E11518-DA69-400A-9C70-A27402E0676C}">
      <dgm:prSet/>
      <dgm:spPr/>
      <dgm:t>
        <a:bodyPr/>
        <a:lstStyle/>
        <a:p>
          <a:pPr rtl="1"/>
          <a:endParaRPr lang="he-IL"/>
        </a:p>
      </dgm:t>
    </dgm:pt>
    <dgm:pt modelId="{0FA10208-46D2-4001-BB74-40F54D947244}" type="sibTrans" cxnId="{30E11518-DA69-400A-9C70-A27402E0676C}">
      <dgm:prSet/>
      <dgm:spPr/>
      <dgm:t>
        <a:bodyPr/>
        <a:lstStyle/>
        <a:p>
          <a:pPr rtl="1"/>
          <a:endParaRPr lang="he-IL"/>
        </a:p>
      </dgm:t>
    </dgm:pt>
    <dgm:pt modelId="{19749E94-3123-457A-B436-81C82E368CF4}">
      <dgm:prSet/>
      <dgm:spPr/>
      <dgm:t>
        <a:bodyPr/>
        <a:lstStyle/>
        <a:p>
          <a:pPr rtl="0"/>
          <a:r>
            <a:rPr lang="en-US" dirty="0"/>
            <a:t>We have begun preliminary overtures and with the improvement in foreign markets (namely the U.S.), there is a good chance of selling to customers abroad. Our prices are extremely competitive and our products are of a very high quality.</a:t>
          </a:r>
          <a:endParaRPr lang="he-IL" dirty="0"/>
        </a:p>
      </dgm:t>
    </dgm:pt>
    <dgm:pt modelId="{8AD5ED0F-59B5-416F-86FD-9DD8505782E9}" type="parTrans" cxnId="{DA490DD5-EAF2-4492-BEE0-81BCF51CC752}">
      <dgm:prSet/>
      <dgm:spPr/>
      <dgm:t>
        <a:bodyPr/>
        <a:lstStyle/>
        <a:p>
          <a:pPr rtl="1"/>
          <a:endParaRPr lang="he-IL"/>
        </a:p>
      </dgm:t>
    </dgm:pt>
    <dgm:pt modelId="{2369568D-E83C-490A-B59D-58421F8638E5}" type="sibTrans" cxnId="{DA490DD5-EAF2-4492-BEE0-81BCF51CC752}">
      <dgm:prSet/>
      <dgm:spPr/>
      <dgm:t>
        <a:bodyPr/>
        <a:lstStyle/>
        <a:p>
          <a:pPr rtl="1"/>
          <a:endParaRPr lang="he-IL"/>
        </a:p>
      </dgm:t>
    </dgm:pt>
    <dgm:pt modelId="{E0F5CDE5-DADA-4E21-A446-6FB2618F045A}" type="pres">
      <dgm:prSet presAssocID="{08B1D8C6-DA70-429B-8C31-CD235E6D458D}" presName="diagram" presStyleCnt="0">
        <dgm:presLayoutVars>
          <dgm:dir/>
          <dgm:resizeHandles val="exact"/>
        </dgm:presLayoutVars>
      </dgm:prSet>
      <dgm:spPr/>
    </dgm:pt>
    <dgm:pt modelId="{DC0B1FA4-D608-4A85-813B-BCCDDEEE91BE}" type="pres">
      <dgm:prSet presAssocID="{625085A7-8CE5-425D-8F76-7F61CC78E886}" presName="node" presStyleLbl="node1" presStyleIdx="0" presStyleCnt="1" custLinFactNeighborY="479">
        <dgm:presLayoutVars>
          <dgm:bulletEnabled val="1"/>
        </dgm:presLayoutVars>
      </dgm:prSet>
      <dgm:spPr/>
    </dgm:pt>
  </dgm:ptLst>
  <dgm:cxnLst>
    <dgm:cxn modelId="{30E11518-DA69-400A-9C70-A27402E0676C}" srcId="{08B1D8C6-DA70-429B-8C31-CD235E6D458D}" destId="{625085A7-8CE5-425D-8F76-7F61CC78E886}" srcOrd="0" destOrd="0" parTransId="{91E1800E-D427-4C82-8F33-23968D476C69}" sibTransId="{0FA10208-46D2-4001-BB74-40F54D947244}"/>
    <dgm:cxn modelId="{E8F3DF78-A1E5-4AAE-A902-1AADADD796B9}" type="presOf" srcId="{19749E94-3123-457A-B436-81C82E368CF4}" destId="{DC0B1FA4-D608-4A85-813B-BCCDDEEE91BE}" srcOrd="0" destOrd="1" presId="urn:microsoft.com/office/officeart/2005/8/layout/default"/>
    <dgm:cxn modelId="{490B9CAA-86F1-4E8F-BFFB-1C3D9AF7BD6E}" type="presOf" srcId="{08B1D8C6-DA70-429B-8C31-CD235E6D458D}" destId="{E0F5CDE5-DADA-4E21-A446-6FB2618F045A}" srcOrd="0" destOrd="0" presId="urn:microsoft.com/office/officeart/2005/8/layout/default"/>
    <dgm:cxn modelId="{DA490DD5-EAF2-4492-BEE0-81BCF51CC752}" srcId="{625085A7-8CE5-425D-8F76-7F61CC78E886}" destId="{19749E94-3123-457A-B436-81C82E368CF4}" srcOrd="0" destOrd="0" parTransId="{8AD5ED0F-59B5-416F-86FD-9DD8505782E9}" sibTransId="{2369568D-E83C-490A-B59D-58421F8638E5}"/>
    <dgm:cxn modelId="{56CDCBF0-E5A1-4FFD-BC4E-751B2C367CC7}" type="presOf" srcId="{625085A7-8CE5-425D-8F76-7F61CC78E886}" destId="{DC0B1FA4-D608-4A85-813B-BCCDDEEE91BE}" srcOrd="0" destOrd="0" presId="urn:microsoft.com/office/officeart/2005/8/layout/default"/>
    <dgm:cxn modelId="{A78809C0-9E0A-4E3C-BD44-02BE57BBD2C5}" type="presParOf" srcId="{E0F5CDE5-DADA-4E21-A446-6FB2618F045A}" destId="{DC0B1FA4-D608-4A85-813B-BCCDDEEE91BE}"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8B1D8C6-DA70-429B-8C31-CD235E6D458D}" type="doc">
      <dgm:prSet loTypeId="urn:microsoft.com/office/officeart/2005/8/layout/default" loCatId="list" qsTypeId="urn:microsoft.com/office/officeart/2005/8/quickstyle/simple1" qsCatId="simple" csTypeId="urn:microsoft.com/office/officeart/2005/8/colors/accent1_2" csCatId="accent1" phldr="1"/>
      <dgm:spPr/>
      <dgm:t>
        <a:bodyPr/>
        <a:lstStyle/>
        <a:p>
          <a:pPr rtl="1"/>
          <a:endParaRPr lang="he-IL"/>
        </a:p>
      </dgm:t>
    </dgm:pt>
    <dgm:pt modelId="{625085A7-8CE5-425D-8F76-7F61CC78E886}">
      <dgm:prSet/>
      <dgm:spPr/>
      <dgm:t>
        <a:bodyPr/>
        <a:lstStyle/>
        <a:p>
          <a:pPr algn="l" rtl="0"/>
          <a:endParaRPr lang="he-IL" dirty="0"/>
        </a:p>
      </dgm:t>
    </dgm:pt>
    <dgm:pt modelId="{91E1800E-D427-4C82-8F33-23968D476C69}" type="parTrans" cxnId="{30E11518-DA69-400A-9C70-A27402E0676C}">
      <dgm:prSet/>
      <dgm:spPr/>
      <dgm:t>
        <a:bodyPr/>
        <a:lstStyle/>
        <a:p>
          <a:pPr rtl="1"/>
          <a:endParaRPr lang="he-IL"/>
        </a:p>
      </dgm:t>
    </dgm:pt>
    <dgm:pt modelId="{0FA10208-46D2-4001-BB74-40F54D947244}" type="sibTrans" cxnId="{30E11518-DA69-400A-9C70-A27402E0676C}">
      <dgm:prSet/>
      <dgm:spPr/>
      <dgm:t>
        <a:bodyPr/>
        <a:lstStyle/>
        <a:p>
          <a:pPr rtl="1"/>
          <a:endParaRPr lang="he-IL"/>
        </a:p>
      </dgm:t>
    </dgm:pt>
    <dgm:pt modelId="{19749E94-3123-457A-B436-81C82E368CF4}">
      <dgm:prSet/>
      <dgm:spPr/>
      <dgm:t>
        <a:bodyPr/>
        <a:lstStyle/>
        <a:p>
          <a:pPr algn="l" rtl="0"/>
          <a:r>
            <a:rPr lang="en-US" dirty="0"/>
            <a:t>Establishing a network outside of Israel together with a local investor or franchise (negotiations have commenced)</a:t>
          </a:r>
          <a:endParaRPr lang="he-IL" dirty="0"/>
        </a:p>
      </dgm:t>
    </dgm:pt>
    <dgm:pt modelId="{8AD5ED0F-59B5-416F-86FD-9DD8505782E9}" type="parTrans" cxnId="{DA490DD5-EAF2-4492-BEE0-81BCF51CC752}">
      <dgm:prSet/>
      <dgm:spPr/>
      <dgm:t>
        <a:bodyPr/>
        <a:lstStyle/>
        <a:p>
          <a:pPr rtl="1"/>
          <a:endParaRPr lang="he-IL"/>
        </a:p>
      </dgm:t>
    </dgm:pt>
    <dgm:pt modelId="{2369568D-E83C-490A-B59D-58421F8638E5}" type="sibTrans" cxnId="{DA490DD5-EAF2-4492-BEE0-81BCF51CC752}">
      <dgm:prSet/>
      <dgm:spPr/>
      <dgm:t>
        <a:bodyPr/>
        <a:lstStyle/>
        <a:p>
          <a:pPr rtl="1"/>
          <a:endParaRPr lang="he-IL"/>
        </a:p>
      </dgm:t>
    </dgm:pt>
    <dgm:pt modelId="{0D1BEA74-E73E-4F4A-9DA9-D262A97CF9FE}">
      <dgm:prSet/>
      <dgm:spPr/>
      <dgm:t>
        <a:bodyPr/>
        <a:lstStyle/>
        <a:p>
          <a:pPr algn="l" rtl="0"/>
          <a:r>
            <a:rPr lang="en-US" dirty="0"/>
            <a:t>Expanding the variety of watch brands (in progress)</a:t>
          </a:r>
        </a:p>
      </dgm:t>
    </dgm:pt>
    <dgm:pt modelId="{B4583E0B-B742-497F-A7C0-D8D4C86CFFCA}" type="parTrans" cxnId="{92B29B7B-B0B0-4F4A-80E0-BAE21A9F1CFF}">
      <dgm:prSet/>
      <dgm:spPr/>
      <dgm:t>
        <a:bodyPr/>
        <a:lstStyle/>
        <a:p>
          <a:pPr rtl="1"/>
          <a:endParaRPr lang="he-IL"/>
        </a:p>
      </dgm:t>
    </dgm:pt>
    <dgm:pt modelId="{F6999825-71DF-4D72-97C2-A11D23FE1BE7}" type="sibTrans" cxnId="{92B29B7B-B0B0-4F4A-80E0-BAE21A9F1CFF}">
      <dgm:prSet/>
      <dgm:spPr/>
      <dgm:t>
        <a:bodyPr/>
        <a:lstStyle/>
        <a:p>
          <a:pPr rtl="1"/>
          <a:endParaRPr lang="he-IL"/>
        </a:p>
      </dgm:t>
    </dgm:pt>
    <dgm:pt modelId="{E0F5CDE5-DADA-4E21-A446-6FB2618F045A}" type="pres">
      <dgm:prSet presAssocID="{08B1D8C6-DA70-429B-8C31-CD235E6D458D}" presName="diagram" presStyleCnt="0">
        <dgm:presLayoutVars>
          <dgm:dir/>
          <dgm:resizeHandles val="exact"/>
        </dgm:presLayoutVars>
      </dgm:prSet>
      <dgm:spPr/>
    </dgm:pt>
    <dgm:pt modelId="{DC0B1FA4-D608-4A85-813B-BCCDDEEE91BE}" type="pres">
      <dgm:prSet presAssocID="{625085A7-8CE5-425D-8F76-7F61CC78E886}" presName="node" presStyleLbl="node1" presStyleIdx="0" presStyleCnt="1" custLinFactNeighborY="-1011">
        <dgm:presLayoutVars>
          <dgm:bulletEnabled val="1"/>
        </dgm:presLayoutVars>
      </dgm:prSet>
      <dgm:spPr/>
    </dgm:pt>
  </dgm:ptLst>
  <dgm:cxnLst>
    <dgm:cxn modelId="{2DE9090A-986E-4F43-92D0-F25A2D9CF71D}" type="presOf" srcId="{0D1BEA74-E73E-4F4A-9DA9-D262A97CF9FE}" destId="{DC0B1FA4-D608-4A85-813B-BCCDDEEE91BE}" srcOrd="0" destOrd="2" presId="urn:microsoft.com/office/officeart/2005/8/layout/default"/>
    <dgm:cxn modelId="{30E11518-DA69-400A-9C70-A27402E0676C}" srcId="{08B1D8C6-DA70-429B-8C31-CD235E6D458D}" destId="{625085A7-8CE5-425D-8F76-7F61CC78E886}" srcOrd="0" destOrd="0" parTransId="{91E1800E-D427-4C82-8F33-23968D476C69}" sibTransId="{0FA10208-46D2-4001-BB74-40F54D947244}"/>
    <dgm:cxn modelId="{30094848-786D-4955-B0AF-457036DF58AC}" type="presOf" srcId="{19749E94-3123-457A-B436-81C82E368CF4}" destId="{DC0B1FA4-D608-4A85-813B-BCCDDEEE91BE}" srcOrd="0" destOrd="1" presId="urn:microsoft.com/office/officeart/2005/8/layout/default"/>
    <dgm:cxn modelId="{92B29B7B-B0B0-4F4A-80E0-BAE21A9F1CFF}" srcId="{625085A7-8CE5-425D-8F76-7F61CC78E886}" destId="{0D1BEA74-E73E-4F4A-9DA9-D262A97CF9FE}" srcOrd="1" destOrd="0" parTransId="{B4583E0B-B742-497F-A7C0-D8D4C86CFFCA}" sibTransId="{F6999825-71DF-4D72-97C2-A11D23FE1BE7}"/>
    <dgm:cxn modelId="{364E13A4-E82B-42E0-98D5-BEAD872FA5B5}" type="presOf" srcId="{08B1D8C6-DA70-429B-8C31-CD235E6D458D}" destId="{E0F5CDE5-DADA-4E21-A446-6FB2618F045A}" srcOrd="0" destOrd="0" presId="urn:microsoft.com/office/officeart/2005/8/layout/default"/>
    <dgm:cxn modelId="{DA490DD5-EAF2-4492-BEE0-81BCF51CC752}" srcId="{625085A7-8CE5-425D-8F76-7F61CC78E886}" destId="{19749E94-3123-457A-B436-81C82E368CF4}" srcOrd="0" destOrd="0" parTransId="{8AD5ED0F-59B5-416F-86FD-9DD8505782E9}" sibTransId="{2369568D-E83C-490A-B59D-58421F8638E5}"/>
    <dgm:cxn modelId="{B1C613E9-6A1A-41B3-9754-448980307425}" type="presOf" srcId="{625085A7-8CE5-425D-8F76-7F61CC78E886}" destId="{DC0B1FA4-D608-4A85-813B-BCCDDEEE91BE}" srcOrd="0" destOrd="0" presId="urn:microsoft.com/office/officeart/2005/8/layout/default"/>
    <dgm:cxn modelId="{D3544B53-6FE4-48D6-8CC7-F7362006A2DB}" type="presParOf" srcId="{E0F5CDE5-DADA-4E21-A446-6FB2618F045A}" destId="{DC0B1FA4-D608-4A85-813B-BCCDDEEE91BE}" srcOrd="0"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EE1E4FC-2FC5-43B3-A0FE-5E1E1D2E1C05}" type="doc">
      <dgm:prSet loTypeId="urn:microsoft.com/office/officeart/2005/8/layout/hList6" loCatId="list" qsTypeId="urn:microsoft.com/office/officeart/2005/8/quickstyle/simple1" qsCatId="simple" csTypeId="urn:microsoft.com/office/officeart/2005/8/colors/accent1_2" csCatId="accent1" phldr="1"/>
      <dgm:spPr/>
      <dgm:t>
        <a:bodyPr/>
        <a:lstStyle/>
        <a:p>
          <a:pPr rtl="1"/>
          <a:endParaRPr lang="he-IL"/>
        </a:p>
      </dgm:t>
    </dgm:pt>
    <dgm:pt modelId="{571CB20D-A273-4CE9-A2F5-B537A708C0C9}" type="pres">
      <dgm:prSet presAssocID="{7EE1E4FC-2FC5-43B3-A0FE-5E1E1D2E1C05}" presName="Name0" presStyleCnt="0">
        <dgm:presLayoutVars>
          <dgm:dir/>
          <dgm:resizeHandles val="exact"/>
        </dgm:presLayoutVars>
      </dgm:prSet>
      <dgm:spPr/>
    </dgm:pt>
  </dgm:ptLst>
  <dgm:cxnLst>
    <dgm:cxn modelId="{9F83F996-96C7-42F0-B9B8-B7B103CC6221}" type="presOf" srcId="{7EE1E4FC-2FC5-43B3-A0FE-5E1E1D2E1C05}" destId="{571CB20D-A273-4CE9-A2F5-B537A708C0C9}" srcOrd="0"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EE1E4FC-2FC5-43B3-A0FE-5E1E1D2E1C05}" type="doc">
      <dgm:prSet loTypeId="urn:microsoft.com/office/officeart/2005/8/layout/hList6" loCatId="list" qsTypeId="urn:microsoft.com/office/officeart/2005/8/quickstyle/simple1" qsCatId="simple" csTypeId="urn:microsoft.com/office/officeart/2005/8/colors/accent1_2" csCatId="accent1" phldr="1"/>
      <dgm:spPr/>
      <dgm:t>
        <a:bodyPr/>
        <a:lstStyle/>
        <a:p>
          <a:pPr rtl="1"/>
          <a:endParaRPr lang="he-IL"/>
        </a:p>
      </dgm:t>
    </dgm:pt>
    <dgm:pt modelId="{2E6AD58B-037C-4B0A-BB10-EF73781ECA82}">
      <dgm:prSet custT="1"/>
      <dgm:spPr/>
      <dgm:t>
        <a:bodyPr/>
        <a:lstStyle/>
        <a:p>
          <a:pPr algn="l" rtl="0"/>
          <a:r>
            <a:rPr lang="en-US" sz="2400" b="1" dirty="0"/>
            <a:t>Penetrating and Expanding Supplementary and Complementary Segments</a:t>
          </a:r>
          <a:endParaRPr lang="en-US" sz="2400" dirty="0"/>
        </a:p>
        <a:p>
          <a:pPr algn="l" rtl="1"/>
          <a:r>
            <a:rPr lang="en-US" sz="2400" dirty="0"/>
            <a:t>Continuing to expand the wedding ring segment using advertising – generating more “traffic” at the stores and expanding the product range.</a:t>
          </a:r>
        </a:p>
        <a:p>
          <a:pPr algn="l" rtl="1"/>
          <a:r>
            <a:rPr lang="en-US" sz="2400" dirty="0"/>
            <a:t>Increasing watch sales – the company’s goal is to change the sales mix so that watch sales comprise 25% of the total sales.</a:t>
          </a:r>
        </a:p>
        <a:p>
          <a:pPr algn="l" rtl="1"/>
          <a:r>
            <a:rPr lang="en-US" sz="2400" dirty="0"/>
            <a:t>Penetrating the pen and cufflink segment</a:t>
          </a:r>
          <a:endParaRPr lang="he-IL" sz="2400" dirty="0"/>
        </a:p>
      </dgm:t>
    </dgm:pt>
    <dgm:pt modelId="{CD7AD747-EBD9-4EF0-AFBE-4A622A3FC6F9}" type="parTrans" cxnId="{3BC119C0-18A7-4D56-ACEC-AF4231F98133}">
      <dgm:prSet/>
      <dgm:spPr/>
      <dgm:t>
        <a:bodyPr/>
        <a:lstStyle/>
        <a:p>
          <a:pPr rtl="1"/>
          <a:endParaRPr lang="he-IL"/>
        </a:p>
      </dgm:t>
    </dgm:pt>
    <dgm:pt modelId="{B77E8294-3FA4-4B3F-99B2-B8C0B4F8C981}" type="sibTrans" cxnId="{3BC119C0-18A7-4D56-ACEC-AF4231F98133}">
      <dgm:prSet/>
      <dgm:spPr/>
      <dgm:t>
        <a:bodyPr/>
        <a:lstStyle/>
        <a:p>
          <a:pPr rtl="1"/>
          <a:endParaRPr lang="he-IL"/>
        </a:p>
      </dgm:t>
    </dgm:pt>
    <dgm:pt modelId="{571CB20D-A273-4CE9-A2F5-B537A708C0C9}" type="pres">
      <dgm:prSet presAssocID="{7EE1E4FC-2FC5-43B3-A0FE-5E1E1D2E1C05}" presName="Name0" presStyleCnt="0">
        <dgm:presLayoutVars>
          <dgm:dir/>
          <dgm:resizeHandles val="exact"/>
        </dgm:presLayoutVars>
      </dgm:prSet>
      <dgm:spPr/>
    </dgm:pt>
    <dgm:pt modelId="{D436DC6A-3BBA-4D5E-9AF8-3F18E2486C85}" type="pres">
      <dgm:prSet presAssocID="{2E6AD58B-037C-4B0A-BB10-EF73781ECA82}" presName="node" presStyleLbl="node1" presStyleIdx="0" presStyleCnt="1">
        <dgm:presLayoutVars>
          <dgm:bulletEnabled val="1"/>
        </dgm:presLayoutVars>
      </dgm:prSet>
      <dgm:spPr/>
    </dgm:pt>
  </dgm:ptLst>
  <dgm:cxnLst>
    <dgm:cxn modelId="{7AEB782B-95DF-4836-83DC-144A97BCFE58}" type="presOf" srcId="{2E6AD58B-037C-4B0A-BB10-EF73781ECA82}" destId="{D436DC6A-3BBA-4D5E-9AF8-3F18E2486C85}" srcOrd="0" destOrd="0" presId="urn:microsoft.com/office/officeart/2005/8/layout/hList6"/>
    <dgm:cxn modelId="{B5BE354A-7CBC-4174-8487-B750776B30D5}" type="presOf" srcId="{7EE1E4FC-2FC5-43B3-A0FE-5E1E1D2E1C05}" destId="{571CB20D-A273-4CE9-A2F5-B537A708C0C9}" srcOrd="0" destOrd="0" presId="urn:microsoft.com/office/officeart/2005/8/layout/hList6"/>
    <dgm:cxn modelId="{3BC119C0-18A7-4D56-ACEC-AF4231F98133}" srcId="{7EE1E4FC-2FC5-43B3-A0FE-5E1E1D2E1C05}" destId="{2E6AD58B-037C-4B0A-BB10-EF73781ECA82}" srcOrd="0" destOrd="0" parTransId="{CD7AD747-EBD9-4EF0-AFBE-4A622A3FC6F9}" sibTransId="{B77E8294-3FA4-4B3F-99B2-B8C0B4F8C981}"/>
    <dgm:cxn modelId="{6896E78D-6F31-438A-867E-CA23A6314395}" type="presParOf" srcId="{571CB20D-A273-4CE9-A2F5-B537A708C0C9}" destId="{D436DC6A-3BBA-4D5E-9AF8-3F18E2486C85}" srcOrd="0" destOrd="0" presId="urn:microsoft.com/office/officeart/2005/8/layout/hList6"/>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B90C2DF-D8C2-458A-A318-FACFCE462246}" type="doc">
      <dgm:prSet loTypeId="urn:microsoft.com/office/officeart/2005/8/layout/vList3" loCatId="list" qsTypeId="urn:microsoft.com/office/officeart/2005/8/quickstyle/simple1" qsCatId="simple" csTypeId="urn:microsoft.com/office/officeart/2005/8/colors/accent1_2" csCatId="accent1" phldr="1"/>
      <dgm:spPr/>
      <dgm:t>
        <a:bodyPr/>
        <a:lstStyle/>
        <a:p>
          <a:pPr rtl="1"/>
          <a:endParaRPr lang="he-IL"/>
        </a:p>
      </dgm:t>
    </dgm:pt>
    <dgm:pt modelId="{A641EDD3-5590-4C2B-AE1F-F05EAB4C3610}">
      <dgm:prSet/>
      <dgm:spPr/>
      <dgm:t>
        <a:bodyPr/>
        <a:lstStyle/>
        <a:p>
          <a:pPr rtl="0"/>
          <a:r>
            <a:rPr lang="en-US" dirty="0"/>
            <a:t>Online sales - Selling items online through the company’s website - the company’s website is ready to be launched.</a:t>
          </a:r>
          <a:endParaRPr lang="he-IL" dirty="0"/>
        </a:p>
      </dgm:t>
    </dgm:pt>
    <dgm:pt modelId="{40E1F6EE-C9AF-4292-9A0A-4393E944A432}" type="parTrans" cxnId="{8665BC48-171E-4FDC-9EE9-A9B596866ECA}">
      <dgm:prSet/>
      <dgm:spPr/>
      <dgm:t>
        <a:bodyPr/>
        <a:lstStyle/>
        <a:p>
          <a:pPr rtl="1"/>
          <a:endParaRPr lang="he-IL"/>
        </a:p>
      </dgm:t>
    </dgm:pt>
    <dgm:pt modelId="{43CFC49D-618D-4FE5-A942-F7CADF75365A}" type="sibTrans" cxnId="{8665BC48-171E-4FDC-9EE9-A9B596866ECA}">
      <dgm:prSet/>
      <dgm:spPr/>
      <dgm:t>
        <a:bodyPr/>
        <a:lstStyle/>
        <a:p>
          <a:pPr rtl="1"/>
          <a:endParaRPr lang="he-IL"/>
        </a:p>
      </dgm:t>
    </dgm:pt>
    <dgm:pt modelId="{3431070C-91EB-47BB-8B15-3531C16200B1}" type="pres">
      <dgm:prSet presAssocID="{BB90C2DF-D8C2-458A-A318-FACFCE462246}" presName="linearFlow" presStyleCnt="0">
        <dgm:presLayoutVars>
          <dgm:dir/>
          <dgm:resizeHandles val="exact"/>
        </dgm:presLayoutVars>
      </dgm:prSet>
      <dgm:spPr/>
    </dgm:pt>
    <dgm:pt modelId="{D7DAB885-893F-4F08-B19D-FBD2573DFB75}" type="pres">
      <dgm:prSet presAssocID="{A641EDD3-5590-4C2B-AE1F-F05EAB4C3610}" presName="composite" presStyleCnt="0"/>
      <dgm:spPr/>
    </dgm:pt>
    <dgm:pt modelId="{9B033084-5905-477A-B660-F505FBAC9D73}" type="pres">
      <dgm:prSet presAssocID="{A641EDD3-5590-4C2B-AE1F-F05EAB4C3610}" presName="imgShp" presStyleLbl="fgImgPlace1" presStyleIdx="0" presStyleCnt="1" custLinFactX="84974" custLinFactNeighborX="100000" custLinFactNeighborY="3589"/>
      <dgm:spPr/>
    </dgm:pt>
    <dgm:pt modelId="{CE48297C-DA20-4925-A879-EF981B627531}" type="pres">
      <dgm:prSet presAssocID="{A641EDD3-5590-4C2B-AE1F-F05EAB4C3610}" presName="txShp" presStyleLbl="node1" presStyleIdx="0" presStyleCnt="1" custAng="0" custFlipHor="1" custScaleX="115934" custScaleY="111192" custLinFactNeighborX="-28145" custLinFactNeighborY="0">
        <dgm:presLayoutVars>
          <dgm:bulletEnabled val="1"/>
        </dgm:presLayoutVars>
      </dgm:prSet>
      <dgm:spPr/>
    </dgm:pt>
  </dgm:ptLst>
  <dgm:cxnLst>
    <dgm:cxn modelId="{8665BC48-171E-4FDC-9EE9-A9B596866ECA}" srcId="{BB90C2DF-D8C2-458A-A318-FACFCE462246}" destId="{A641EDD3-5590-4C2B-AE1F-F05EAB4C3610}" srcOrd="0" destOrd="0" parTransId="{40E1F6EE-C9AF-4292-9A0A-4393E944A432}" sibTransId="{43CFC49D-618D-4FE5-A942-F7CADF75365A}"/>
    <dgm:cxn modelId="{9093095A-DC53-41EA-9DED-52CAA2A829A3}" type="presOf" srcId="{BB90C2DF-D8C2-458A-A318-FACFCE462246}" destId="{3431070C-91EB-47BB-8B15-3531C16200B1}" srcOrd="0" destOrd="0" presId="urn:microsoft.com/office/officeart/2005/8/layout/vList3"/>
    <dgm:cxn modelId="{2AC0F0CC-2E5D-46B1-B6B2-9AEE175921D2}" type="presOf" srcId="{A641EDD3-5590-4C2B-AE1F-F05EAB4C3610}" destId="{CE48297C-DA20-4925-A879-EF981B627531}" srcOrd="0" destOrd="0" presId="urn:microsoft.com/office/officeart/2005/8/layout/vList3"/>
    <dgm:cxn modelId="{AD642C0C-33E0-41F1-8342-C5A4BC28FDC4}" type="presParOf" srcId="{3431070C-91EB-47BB-8B15-3531C16200B1}" destId="{D7DAB885-893F-4F08-B19D-FBD2573DFB75}" srcOrd="0" destOrd="0" presId="urn:microsoft.com/office/officeart/2005/8/layout/vList3"/>
    <dgm:cxn modelId="{B1AE7AE6-99E9-450D-9438-EE6B1BECD0C6}" type="presParOf" srcId="{D7DAB885-893F-4F08-B19D-FBD2573DFB75}" destId="{9B033084-5905-477A-B660-F505FBAC9D73}" srcOrd="0" destOrd="0" presId="urn:microsoft.com/office/officeart/2005/8/layout/vList3"/>
    <dgm:cxn modelId="{99ABEE9C-B8B9-4F33-9170-DF6E4824DB28}" type="presParOf" srcId="{D7DAB885-893F-4F08-B19D-FBD2573DFB75}" destId="{CE48297C-DA20-4925-A879-EF981B627531}"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DFC1CE7-6717-41FD-A0C0-8AAD36106254}" type="doc">
      <dgm:prSet loTypeId="urn:microsoft.com/office/officeart/2005/8/layout/vList3" loCatId="list" qsTypeId="urn:microsoft.com/office/officeart/2005/8/quickstyle/simple1" qsCatId="simple" csTypeId="urn:microsoft.com/office/officeart/2005/8/colors/accent1_2" csCatId="accent1" phldr="1"/>
      <dgm:spPr/>
      <dgm:t>
        <a:bodyPr/>
        <a:lstStyle/>
        <a:p>
          <a:pPr rtl="1"/>
          <a:endParaRPr lang="he-IL"/>
        </a:p>
      </dgm:t>
    </dgm:pt>
    <dgm:pt modelId="{4AF17A59-CFCC-481B-8D69-86847B94F84C}">
      <dgm:prSet/>
      <dgm:spPr/>
      <dgm:t>
        <a:bodyPr/>
        <a:lstStyle/>
        <a:p>
          <a:pPr rtl="1"/>
          <a:r>
            <a:rPr lang="en-US" dirty="0"/>
            <a:t>Customer club- Expanding the Club and customer revenues – using a company that specializes in segmented communication and direct marketing</a:t>
          </a:r>
          <a:endParaRPr lang="he-IL" dirty="0"/>
        </a:p>
      </dgm:t>
    </dgm:pt>
    <dgm:pt modelId="{A7C46D76-477E-4C0A-8E77-B1C79BFF03ED}" type="parTrans" cxnId="{131DFEF2-610F-4008-91AE-8E6DD0559BDC}">
      <dgm:prSet/>
      <dgm:spPr/>
      <dgm:t>
        <a:bodyPr/>
        <a:lstStyle/>
        <a:p>
          <a:pPr rtl="1"/>
          <a:endParaRPr lang="he-IL"/>
        </a:p>
      </dgm:t>
    </dgm:pt>
    <dgm:pt modelId="{879DF787-D8CD-462B-9003-D0421090C92F}" type="sibTrans" cxnId="{131DFEF2-610F-4008-91AE-8E6DD0559BDC}">
      <dgm:prSet/>
      <dgm:spPr/>
      <dgm:t>
        <a:bodyPr/>
        <a:lstStyle/>
        <a:p>
          <a:pPr rtl="1"/>
          <a:endParaRPr lang="he-IL"/>
        </a:p>
      </dgm:t>
    </dgm:pt>
    <dgm:pt modelId="{577923A1-0270-4BC3-BE25-D5262C3457C7}" type="pres">
      <dgm:prSet presAssocID="{ADFC1CE7-6717-41FD-A0C0-8AAD36106254}" presName="linearFlow" presStyleCnt="0">
        <dgm:presLayoutVars>
          <dgm:dir/>
          <dgm:resizeHandles val="exact"/>
        </dgm:presLayoutVars>
      </dgm:prSet>
      <dgm:spPr/>
    </dgm:pt>
    <dgm:pt modelId="{1F9E3E7A-911C-4940-83FF-A349B23D8FA4}" type="pres">
      <dgm:prSet presAssocID="{4AF17A59-CFCC-481B-8D69-86847B94F84C}" presName="composite" presStyleCnt="0"/>
      <dgm:spPr/>
    </dgm:pt>
    <dgm:pt modelId="{90293028-A629-46E5-AD1F-55334D723EC5}" type="pres">
      <dgm:prSet presAssocID="{4AF17A59-CFCC-481B-8D69-86847B94F84C}" presName="imgShp" presStyleLbl="fgImgPlace1" presStyleIdx="0" presStyleCnt="1" custScaleX="95507" custScaleY="93106"/>
      <dgm:spPr/>
    </dgm:pt>
    <dgm:pt modelId="{519D4C21-7469-44FD-AF69-407E3F5D7EAA}" type="pres">
      <dgm:prSet presAssocID="{4AF17A59-CFCC-481B-8D69-86847B94F84C}" presName="txShp" presStyleLbl="node1" presStyleIdx="0" presStyleCnt="1" custScaleX="104439" custScaleY="110887" custLinFactNeighborX="-509" custLinFactNeighborY="238">
        <dgm:presLayoutVars>
          <dgm:bulletEnabled val="1"/>
        </dgm:presLayoutVars>
      </dgm:prSet>
      <dgm:spPr/>
    </dgm:pt>
  </dgm:ptLst>
  <dgm:cxnLst>
    <dgm:cxn modelId="{C98A0511-B225-4E03-80A3-F10DC09F5909}" type="presOf" srcId="{ADFC1CE7-6717-41FD-A0C0-8AAD36106254}" destId="{577923A1-0270-4BC3-BE25-D5262C3457C7}" srcOrd="0" destOrd="0" presId="urn:microsoft.com/office/officeart/2005/8/layout/vList3"/>
    <dgm:cxn modelId="{EEEB6BBE-F5B9-4C01-87C2-DB280B6BEA9C}" type="presOf" srcId="{4AF17A59-CFCC-481B-8D69-86847B94F84C}" destId="{519D4C21-7469-44FD-AF69-407E3F5D7EAA}" srcOrd="0" destOrd="0" presId="urn:microsoft.com/office/officeart/2005/8/layout/vList3"/>
    <dgm:cxn modelId="{131DFEF2-610F-4008-91AE-8E6DD0559BDC}" srcId="{ADFC1CE7-6717-41FD-A0C0-8AAD36106254}" destId="{4AF17A59-CFCC-481B-8D69-86847B94F84C}" srcOrd="0" destOrd="0" parTransId="{A7C46D76-477E-4C0A-8E77-B1C79BFF03ED}" sibTransId="{879DF787-D8CD-462B-9003-D0421090C92F}"/>
    <dgm:cxn modelId="{873C34E1-DACA-4DF5-9AA5-24ABE98416A1}" type="presParOf" srcId="{577923A1-0270-4BC3-BE25-D5262C3457C7}" destId="{1F9E3E7A-911C-4940-83FF-A349B23D8FA4}" srcOrd="0" destOrd="0" presId="urn:microsoft.com/office/officeart/2005/8/layout/vList3"/>
    <dgm:cxn modelId="{82075AEE-E64D-447A-9F5E-33D2122432A2}" type="presParOf" srcId="{1F9E3E7A-911C-4940-83FF-A349B23D8FA4}" destId="{90293028-A629-46E5-AD1F-55334D723EC5}" srcOrd="0" destOrd="0" presId="urn:microsoft.com/office/officeart/2005/8/layout/vList3"/>
    <dgm:cxn modelId="{53AD9356-E889-4AF5-9538-EEA63568347D}" type="presParOf" srcId="{1F9E3E7A-911C-4940-83FF-A349B23D8FA4}" destId="{519D4C21-7469-44FD-AF69-407E3F5D7EAA}"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A0B77A6-86CD-4431-90DB-F38A08077B67}" type="doc">
      <dgm:prSet loTypeId="urn:microsoft.com/office/officeart/2005/8/layout/vList3" loCatId="list" qsTypeId="urn:microsoft.com/office/officeart/2005/8/quickstyle/simple1" qsCatId="simple" csTypeId="urn:microsoft.com/office/officeart/2005/8/colors/accent1_2" csCatId="accent1" phldr="1"/>
      <dgm:spPr/>
      <dgm:t>
        <a:bodyPr/>
        <a:lstStyle/>
        <a:p>
          <a:pPr rtl="1"/>
          <a:endParaRPr lang="he-IL"/>
        </a:p>
      </dgm:t>
    </dgm:pt>
    <dgm:pt modelId="{94A2215B-D763-4BC1-9C01-26F4193F9A6D}">
      <dgm:prSet/>
      <dgm:spPr/>
      <dgm:t>
        <a:bodyPr/>
        <a:lstStyle/>
        <a:p>
          <a:pPr rtl="0"/>
          <a:r>
            <a:rPr lang="en-US" b="1" dirty="0"/>
            <a:t>Service for Watches and Jewelry</a:t>
          </a:r>
          <a:endParaRPr lang="he-IL" dirty="0"/>
        </a:p>
      </dgm:t>
    </dgm:pt>
    <dgm:pt modelId="{8DE720C4-DC7E-4849-AA29-E645257A08E0}" type="parTrans" cxnId="{930F29BA-77E4-404C-B4E4-6016597D828D}">
      <dgm:prSet/>
      <dgm:spPr/>
      <dgm:t>
        <a:bodyPr/>
        <a:lstStyle/>
        <a:p>
          <a:pPr rtl="1"/>
          <a:endParaRPr lang="he-IL"/>
        </a:p>
      </dgm:t>
    </dgm:pt>
    <dgm:pt modelId="{C9963855-85D7-4227-B027-69B4DB626DFC}" type="sibTrans" cxnId="{930F29BA-77E4-404C-B4E4-6016597D828D}">
      <dgm:prSet/>
      <dgm:spPr/>
      <dgm:t>
        <a:bodyPr/>
        <a:lstStyle/>
        <a:p>
          <a:pPr rtl="1"/>
          <a:endParaRPr lang="he-IL"/>
        </a:p>
      </dgm:t>
    </dgm:pt>
    <dgm:pt modelId="{9430C25E-7A81-40EE-A51D-9669576F05CC}">
      <dgm:prSet/>
      <dgm:spPr/>
      <dgm:t>
        <a:bodyPr/>
        <a:lstStyle/>
        <a:p>
          <a:pPr rtl="0"/>
          <a:r>
            <a:rPr lang="en-US" dirty="0"/>
            <a:t>Establishing a goldsmith and watch and jewelry repair service at several select stores. A skilled employee will sit at these branches and make “simple” repairs to watches and jewelry. This move is expected to increase the select stores’ annual turnover by approx. 300,000 ILS. </a:t>
          </a:r>
          <a:endParaRPr lang="he-IL" dirty="0"/>
        </a:p>
      </dgm:t>
    </dgm:pt>
    <dgm:pt modelId="{2A4C4398-B83F-4F70-B330-E8F4C9668810}" type="parTrans" cxnId="{12ABA58E-DDFA-44F9-82CD-B60E2E5E3523}">
      <dgm:prSet/>
      <dgm:spPr/>
      <dgm:t>
        <a:bodyPr/>
        <a:lstStyle/>
        <a:p>
          <a:pPr rtl="1"/>
          <a:endParaRPr lang="he-IL"/>
        </a:p>
      </dgm:t>
    </dgm:pt>
    <dgm:pt modelId="{4BAD1696-BFAD-4237-B588-ED2CB529956D}" type="sibTrans" cxnId="{12ABA58E-DDFA-44F9-82CD-B60E2E5E3523}">
      <dgm:prSet/>
      <dgm:spPr/>
      <dgm:t>
        <a:bodyPr/>
        <a:lstStyle/>
        <a:p>
          <a:pPr rtl="1"/>
          <a:endParaRPr lang="he-IL"/>
        </a:p>
      </dgm:t>
    </dgm:pt>
    <dgm:pt modelId="{E621F691-13C8-4A9E-8471-E530ACF731BA}" type="pres">
      <dgm:prSet presAssocID="{0A0B77A6-86CD-4431-90DB-F38A08077B67}" presName="linearFlow" presStyleCnt="0">
        <dgm:presLayoutVars>
          <dgm:dir/>
          <dgm:resizeHandles val="exact"/>
        </dgm:presLayoutVars>
      </dgm:prSet>
      <dgm:spPr/>
    </dgm:pt>
    <dgm:pt modelId="{365AE927-DB99-4196-9F26-C4B08A199782}" type="pres">
      <dgm:prSet presAssocID="{94A2215B-D763-4BC1-9C01-26F4193F9A6D}" presName="composite" presStyleCnt="0"/>
      <dgm:spPr/>
    </dgm:pt>
    <dgm:pt modelId="{3501DC3D-41FC-4E6F-BFF3-A01CFB3B55DE}" type="pres">
      <dgm:prSet presAssocID="{94A2215B-D763-4BC1-9C01-26F4193F9A6D}" presName="imgShp" presStyleLbl="fgImgPlace1" presStyleIdx="0" presStyleCnt="1"/>
      <dgm:spPr>
        <a:prstGeom prst="ellipse">
          <a:avLst/>
        </a:prstGeom>
      </dgm:spPr>
    </dgm:pt>
    <dgm:pt modelId="{44CB773F-1FB3-4792-86A7-92705A2807C9}" type="pres">
      <dgm:prSet presAssocID="{94A2215B-D763-4BC1-9C01-26F4193F9A6D}" presName="txShp" presStyleLbl="node1" presStyleIdx="0" presStyleCnt="1" custScaleX="125188" custScaleY="139303">
        <dgm:presLayoutVars>
          <dgm:bulletEnabled val="1"/>
        </dgm:presLayoutVars>
      </dgm:prSet>
      <dgm:spPr/>
    </dgm:pt>
  </dgm:ptLst>
  <dgm:cxnLst>
    <dgm:cxn modelId="{9604F033-4242-44A6-9BAC-B29C34B1B868}" type="presOf" srcId="{94A2215B-D763-4BC1-9C01-26F4193F9A6D}" destId="{44CB773F-1FB3-4792-86A7-92705A2807C9}" srcOrd="0" destOrd="0" presId="urn:microsoft.com/office/officeart/2005/8/layout/vList3"/>
    <dgm:cxn modelId="{DD8A1E4E-A9CF-4DED-A958-F329B4A5C472}" type="presOf" srcId="{0A0B77A6-86CD-4431-90DB-F38A08077B67}" destId="{E621F691-13C8-4A9E-8471-E530ACF731BA}" srcOrd="0" destOrd="0" presId="urn:microsoft.com/office/officeart/2005/8/layout/vList3"/>
    <dgm:cxn modelId="{12ABA58E-DDFA-44F9-82CD-B60E2E5E3523}" srcId="{94A2215B-D763-4BC1-9C01-26F4193F9A6D}" destId="{9430C25E-7A81-40EE-A51D-9669576F05CC}" srcOrd="0" destOrd="0" parTransId="{2A4C4398-B83F-4F70-B330-E8F4C9668810}" sibTransId="{4BAD1696-BFAD-4237-B588-ED2CB529956D}"/>
    <dgm:cxn modelId="{355249A6-DF30-499B-96CF-9EB966EAF751}" type="presOf" srcId="{9430C25E-7A81-40EE-A51D-9669576F05CC}" destId="{44CB773F-1FB3-4792-86A7-92705A2807C9}" srcOrd="0" destOrd="1" presId="urn:microsoft.com/office/officeart/2005/8/layout/vList3"/>
    <dgm:cxn modelId="{930F29BA-77E4-404C-B4E4-6016597D828D}" srcId="{0A0B77A6-86CD-4431-90DB-F38A08077B67}" destId="{94A2215B-D763-4BC1-9C01-26F4193F9A6D}" srcOrd="0" destOrd="0" parTransId="{8DE720C4-DC7E-4849-AA29-E645257A08E0}" sibTransId="{C9963855-85D7-4227-B027-69B4DB626DFC}"/>
    <dgm:cxn modelId="{A7562553-4DDA-4E8B-9CB6-5A201DA19FB6}" type="presParOf" srcId="{E621F691-13C8-4A9E-8471-E530ACF731BA}" destId="{365AE927-DB99-4196-9F26-C4B08A199782}" srcOrd="0" destOrd="0" presId="urn:microsoft.com/office/officeart/2005/8/layout/vList3"/>
    <dgm:cxn modelId="{B6FFBF82-E605-4E69-825C-77A4D5AB8FCC}" type="presParOf" srcId="{365AE927-DB99-4196-9F26-C4B08A199782}" destId="{3501DC3D-41FC-4E6F-BFF3-A01CFB3B55DE}" srcOrd="0" destOrd="0" presId="urn:microsoft.com/office/officeart/2005/8/layout/vList3"/>
    <dgm:cxn modelId="{FA4581A1-C78D-4ECC-BCE6-F365E63D6DE2}" type="presParOf" srcId="{365AE927-DB99-4196-9F26-C4B08A199782}" destId="{44CB773F-1FB3-4792-86A7-92705A2807C9}" srcOrd="1" destOrd="0" presId="urn:microsoft.com/office/officeart/2005/8/layout/vList3"/>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0B1A6B-4A25-454F-903E-9BE3CD9757E8}">
      <dsp:nvSpPr>
        <dsp:cNvPr id="0" name=""/>
        <dsp:cNvSpPr/>
      </dsp:nvSpPr>
      <dsp:spPr>
        <a:xfrm>
          <a:off x="4833004" y="57606"/>
          <a:ext cx="2765107" cy="2765107"/>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00150" rtl="0">
            <a:lnSpc>
              <a:spcPct val="90000"/>
            </a:lnSpc>
            <a:spcBef>
              <a:spcPct val="0"/>
            </a:spcBef>
            <a:spcAft>
              <a:spcPct val="35000"/>
            </a:spcAft>
            <a:buNone/>
          </a:pPr>
          <a:r>
            <a:rPr lang="en-US" sz="2700" b="1" kern="1200" dirty="0"/>
            <a:t>Financial resilience</a:t>
          </a:r>
          <a:endParaRPr lang="he-IL" sz="2700" kern="1200" dirty="0"/>
        </a:p>
      </dsp:txBody>
      <dsp:txXfrm>
        <a:off x="5201685" y="541500"/>
        <a:ext cx="2027745" cy="1244298"/>
      </dsp:txXfrm>
    </dsp:sp>
    <dsp:sp modelId="{6065281D-A7C9-4612-B54E-A4BF208F786E}">
      <dsp:nvSpPr>
        <dsp:cNvPr id="0" name=""/>
        <dsp:cNvSpPr/>
      </dsp:nvSpPr>
      <dsp:spPr>
        <a:xfrm>
          <a:off x="5830747" y="1785798"/>
          <a:ext cx="2765107" cy="2765107"/>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00150" rtl="0">
            <a:lnSpc>
              <a:spcPct val="90000"/>
            </a:lnSpc>
            <a:spcBef>
              <a:spcPct val="0"/>
            </a:spcBef>
            <a:spcAft>
              <a:spcPct val="35000"/>
            </a:spcAft>
            <a:buNone/>
          </a:pPr>
          <a:r>
            <a:rPr lang="en-US" sz="2700" b="1" kern="1200" dirty="0"/>
            <a:t>Broad and diverse market share</a:t>
          </a:r>
          <a:endParaRPr lang="he-IL" sz="2700" kern="1200" dirty="0"/>
        </a:p>
      </dsp:txBody>
      <dsp:txXfrm>
        <a:off x="6676409" y="2500117"/>
        <a:ext cx="1659064" cy="1520808"/>
      </dsp:txXfrm>
    </dsp:sp>
    <dsp:sp modelId="{17D657E1-E63B-4E27-B698-35765860A5BA}">
      <dsp:nvSpPr>
        <dsp:cNvPr id="0" name=""/>
        <dsp:cNvSpPr/>
      </dsp:nvSpPr>
      <dsp:spPr>
        <a:xfrm>
          <a:off x="3835262" y="1785798"/>
          <a:ext cx="2765107" cy="2765107"/>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200150" rtl="0">
            <a:lnSpc>
              <a:spcPct val="90000"/>
            </a:lnSpc>
            <a:spcBef>
              <a:spcPct val="0"/>
            </a:spcBef>
            <a:spcAft>
              <a:spcPct val="35000"/>
            </a:spcAft>
            <a:buNone/>
          </a:pPr>
          <a:r>
            <a:rPr lang="en-US" sz="2700" b="1" kern="1200" dirty="0"/>
            <a:t>Strong and reputable brand</a:t>
          </a:r>
          <a:endParaRPr lang="he-IL" sz="2700" kern="1200" dirty="0"/>
        </a:p>
      </dsp:txBody>
      <dsp:txXfrm>
        <a:off x="4095642" y="2500117"/>
        <a:ext cx="1659064" cy="15208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5DBA00-59A3-4CB7-90BC-431AA47AC7DB}">
      <dsp:nvSpPr>
        <dsp:cNvPr id="0" name=""/>
        <dsp:cNvSpPr/>
      </dsp:nvSpPr>
      <dsp:spPr>
        <a:xfrm rot="5400000">
          <a:off x="-163416" y="172932"/>
          <a:ext cx="1089444" cy="762611"/>
        </a:xfrm>
        <a:prstGeom prst="chevron">
          <a:avLst/>
        </a:prstGeom>
        <a:gradFill rotWithShape="0">
          <a:gsLst>
            <a:gs pos="0">
              <a:schemeClr val="accent5">
                <a:shade val="50000"/>
                <a:hueOff val="0"/>
                <a:satOff val="0"/>
                <a:lumOff val="0"/>
                <a:alphaOff val="0"/>
                <a:tint val="90000"/>
              </a:schemeClr>
            </a:gs>
            <a:gs pos="48000">
              <a:schemeClr val="accent5">
                <a:shade val="50000"/>
                <a:hueOff val="0"/>
                <a:satOff val="0"/>
                <a:lumOff val="0"/>
                <a:alphaOff val="0"/>
                <a:tint val="54000"/>
                <a:satMod val="140000"/>
              </a:schemeClr>
            </a:gs>
            <a:gs pos="100000">
              <a:schemeClr val="accent5">
                <a:shade val="50000"/>
                <a:hueOff val="0"/>
                <a:satOff val="0"/>
                <a:lumOff val="0"/>
                <a:alphaOff val="0"/>
                <a:tint val="24000"/>
                <a:satMod val="260000"/>
              </a:schemeClr>
            </a:gs>
          </a:gsLst>
          <a:lin ang="16200000" scaled="1"/>
        </a:gradFill>
        <a:ln w="12700" cap="flat" cmpd="sng" algn="ctr">
          <a:solidFill>
            <a:schemeClr val="accent5">
              <a:shade val="50000"/>
              <a:hueOff val="0"/>
              <a:satOff val="0"/>
              <a:lumOff val="0"/>
              <a:alphaOff val="0"/>
            </a:schemeClr>
          </a:solidFill>
          <a:miter lim="800000"/>
        </a:ln>
        <a:effectLst>
          <a:outerShdw blurRad="63500" dist="12700" dir="5400000" sx="102000" sy="102000" rotWithShape="0">
            <a:srgbClr val="000000">
              <a:alpha val="32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rtl="0">
            <a:lnSpc>
              <a:spcPct val="90000"/>
            </a:lnSpc>
            <a:spcBef>
              <a:spcPct val="0"/>
            </a:spcBef>
            <a:spcAft>
              <a:spcPct val="35000"/>
            </a:spcAft>
            <a:buNone/>
          </a:pPr>
          <a:r>
            <a:rPr lang="en-US" sz="2100" kern="1200"/>
            <a:t>1977</a:t>
          </a:r>
          <a:endParaRPr lang="he-IL" sz="2100" kern="1200"/>
        </a:p>
      </dsp:txBody>
      <dsp:txXfrm rot="-5400000">
        <a:off x="1" y="390822"/>
        <a:ext cx="762611" cy="326833"/>
      </dsp:txXfrm>
    </dsp:sp>
    <dsp:sp modelId="{6EF9E934-E624-4247-A892-3BA20F9C754C}">
      <dsp:nvSpPr>
        <dsp:cNvPr id="0" name=""/>
        <dsp:cNvSpPr/>
      </dsp:nvSpPr>
      <dsp:spPr>
        <a:xfrm rot="5400000">
          <a:off x="5031792" y="-4259665"/>
          <a:ext cx="708139" cy="9246500"/>
        </a:xfrm>
        <a:prstGeom prst="round2SameRect">
          <a:avLst/>
        </a:prstGeom>
        <a:solidFill>
          <a:schemeClr val="lt1">
            <a:alpha val="90000"/>
            <a:hueOff val="0"/>
            <a:satOff val="0"/>
            <a:lumOff val="0"/>
            <a:alphaOff val="0"/>
          </a:schemeClr>
        </a:solidFill>
        <a:ln w="12700" cap="flat" cmpd="sng" algn="ctr">
          <a:solidFill>
            <a:schemeClr val="accent5">
              <a:shade val="50000"/>
              <a:hueOff val="0"/>
              <a:satOff val="0"/>
              <a:lumOff val="0"/>
              <a:alphaOff val="0"/>
            </a:schemeClr>
          </a:solidFill>
          <a:miter lim="800000"/>
        </a:ln>
        <a:effectLst/>
      </dsp:spPr>
      <dsp:style>
        <a:lnRef idx="1">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sz="2000" b="1" kern="1200" dirty="0"/>
            <a:t>Company founded</a:t>
          </a:r>
          <a:endParaRPr lang="he-IL" sz="2000" kern="1200" dirty="0"/>
        </a:p>
        <a:p>
          <a:pPr marL="228600" lvl="1" indent="-228600" algn="l" defTabSz="889000" rtl="0">
            <a:lnSpc>
              <a:spcPct val="90000"/>
            </a:lnSpc>
            <a:spcBef>
              <a:spcPct val="0"/>
            </a:spcBef>
            <a:spcAft>
              <a:spcPct val="15000"/>
            </a:spcAft>
            <a:buChar char="•"/>
          </a:pPr>
          <a:r>
            <a:rPr lang="en-US" sz="2000" kern="1200" dirty="0"/>
            <a:t>Operated 7 jewelry stands at SHEKEM</a:t>
          </a:r>
          <a:endParaRPr lang="he-IL" sz="2000" kern="1200" dirty="0"/>
        </a:p>
      </dsp:txBody>
      <dsp:txXfrm rot="-5400000">
        <a:off x="762612" y="44083"/>
        <a:ext cx="9211932" cy="639003"/>
      </dsp:txXfrm>
    </dsp:sp>
    <dsp:sp modelId="{1C072377-5108-4DA1-AB16-2CA9C7DB0CC6}">
      <dsp:nvSpPr>
        <dsp:cNvPr id="0" name=""/>
        <dsp:cNvSpPr/>
      </dsp:nvSpPr>
      <dsp:spPr>
        <a:xfrm rot="5400000">
          <a:off x="-163416" y="1169221"/>
          <a:ext cx="1089444" cy="762611"/>
        </a:xfrm>
        <a:prstGeom prst="chevron">
          <a:avLst/>
        </a:prstGeom>
        <a:gradFill rotWithShape="0">
          <a:gsLst>
            <a:gs pos="0">
              <a:schemeClr val="accent5">
                <a:shade val="50000"/>
                <a:hueOff val="-183594"/>
                <a:satOff val="-10730"/>
                <a:lumOff val="15883"/>
                <a:alphaOff val="0"/>
                <a:tint val="90000"/>
              </a:schemeClr>
            </a:gs>
            <a:gs pos="48000">
              <a:schemeClr val="accent5">
                <a:shade val="50000"/>
                <a:hueOff val="-183594"/>
                <a:satOff val="-10730"/>
                <a:lumOff val="15883"/>
                <a:alphaOff val="0"/>
                <a:tint val="54000"/>
                <a:satMod val="140000"/>
              </a:schemeClr>
            </a:gs>
            <a:gs pos="100000">
              <a:schemeClr val="accent5">
                <a:shade val="50000"/>
                <a:hueOff val="-183594"/>
                <a:satOff val="-10730"/>
                <a:lumOff val="15883"/>
                <a:alphaOff val="0"/>
                <a:tint val="24000"/>
                <a:satMod val="260000"/>
              </a:schemeClr>
            </a:gs>
          </a:gsLst>
          <a:lin ang="16200000" scaled="1"/>
        </a:gradFill>
        <a:ln w="12700" cap="flat" cmpd="sng" algn="ctr">
          <a:solidFill>
            <a:schemeClr val="accent5">
              <a:shade val="50000"/>
              <a:hueOff val="-183594"/>
              <a:satOff val="-10730"/>
              <a:lumOff val="15883"/>
              <a:alphaOff val="0"/>
            </a:schemeClr>
          </a:solidFill>
          <a:miter lim="800000"/>
        </a:ln>
        <a:effectLst>
          <a:outerShdw blurRad="63500" dist="12700" dir="5400000" sx="102000" sy="102000" rotWithShape="0">
            <a:srgbClr val="000000">
              <a:alpha val="32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rtl="0">
            <a:lnSpc>
              <a:spcPct val="90000"/>
            </a:lnSpc>
            <a:spcBef>
              <a:spcPct val="0"/>
            </a:spcBef>
            <a:spcAft>
              <a:spcPct val="35000"/>
            </a:spcAft>
            <a:buNone/>
          </a:pPr>
          <a:r>
            <a:rPr lang="en-US" sz="2100" kern="1200"/>
            <a:t>1978</a:t>
          </a:r>
          <a:endParaRPr lang="he-IL" sz="2100" kern="1200"/>
        </a:p>
      </dsp:txBody>
      <dsp:txXfrm rot="-5400000">
        <a:off x="1" y="1387111"/>
        <a:ext cx="762611" cy="326833"/>
      </dsp:txXfrm>
    </dsp:sp>
    <dsp:sp modelId="{3B9E4112-6226-409F-A343-926B04CCF8C8}">
      <dsp:nvSpPr>
        <dsp:cNvPr id="0" name=""/>
        <dsp:cNvSpPr/>
      </dsp:nvSpPr>
      <dsp:spPr>
        <a:xfrm rot="5400000">
          <a:off x="5031792" y="-3263376"/>
          <a:ext cx="708139" cy="9246500"/>
        </a:xfrm>
        <a:prstGeom prst="round2SameRect">
          <a:avLst/>
        </a:prstGeom>
        <a:solidFill>
          <a:schemeClr val="lt1">
            <a:alpha val="90000"/>
            <a:hueOff val="0"/>
            <a:satOff val="0"/>
            <a:lumOff val="0"/>
            <a:alphaOff val="0"/>
          </a:schemeClr>
        </a:solidFill>
        <a:ln w="12700" cap="flat" cmpd="sng" algn="ctr">
          <a:solidFill>
            <a:schemeClr val="accent5">
              <a:shade val="50000"/>
              <a:hueOff val="-183594"/>
              <a:satOff val="-10730"/>
              <a:lumOff val="15883"/>
              <a:alphaOff val="0"/>
            </a:schemeClr>
          </a:solidFill>
          <a:miter lim="800000"/>
        </a:ln>
        <a:effectLst/>
      </dsp:spPr>
      <dsp:style>
        <a:lnRef idx="1">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sz="2000" b="0" kern="1200" dirty="0"/>
            <a:t>Consolidation with </a:t>
          </a:r>
          <a:r>
            <a:rPr lang="en-US" sz="2000" b="0" kern="1200" dirty="0" err="1"/>
            <a:t>Kolbotime</a:t>
          </a:r>
          <a:endParaRPr lang="he-IL" sz="2000" b="0" kern="1200" dirty="0"/>
        </a:p>
        <a:p>
          <a:pPr marL="228600" lvl="1" indent="-228600" algn="l" defTabSz="889000" rtl="0">
            <a:lnSpc>
              <a:spcPct val="90000"/>
            </a:lnSpc>
            <a:spcBef>
              <a:spcPct val="0"/>
            </a:spcBef>
            <a:spcAft>
              <a:spcPct val="15000"/>
            </a:spcAft>
            <a:buChar char="•"/>
          </a:pPr>
          <a:r>
            <a:rPr lang="en-US" sz="2000" kern="1200" dirty="0"/>
            <a:t>Operated 50 points of sale</a:t>
          </a:r>
          <a:endParaRPr lang="he-IL" sz="2000" kern="1200" dirty="0"/>
        </a:p>
      </dsp:txBody>
      <dsp:txXfrm rot="-5400000">
        <a:off x="762612" y="1040372"/>
        <a:ext cx="9211932" cy="639003"/>
      </dsp:txXfrm>
    </dsp:sp>
    <dsp:sp modelId="{B3704580-6ADE-4256-8397-AAF501DC4F7C}">
      <dsp:nvSpPr>
        <dsp:cNvPr id="0" name=""/>
        <dsp:cNvSpPr/>
      </dsp:nvSpPr>
      <dsp:spPr>
        <a:xfrm rot="5400000">
          <a:off x="-163416" y="2340285"/>
          <a:ext cx="1089444" cy="762611"/>
        </a:xfrm>
        <a:prstGeom prst="chevron">
          <a:avLst/>
        </a:prstGeom>
        <a:gradFill rotWithShape="0">
          <a:gsLst>
            <a:gs pos="0">
              <a:schemeClr val="accent5">
                <a:shade val="50000"/>
                <a:hueOff val="-367187"/>
                <a:satOff val="-21461"/>
                <a:lumOff val="31765"/>
                <a:alphaOff val="0"/>
                <a:tint val="90000"/>
              </a:schemeClr>
            </a:gs>
            <a:gs pos="48000">
              <a:schemeClr val="accent5">
                <a:shade val="50000"/>
                <a:hueOff val="-367187"/>
                <a:satOff val="-21461"/>
                <a:lumOff val="31765"/>
                <a:alphaOff val="0"/>
                <a:tint val="54000"/>
                <a:satMod val="140000"/>
              </a:schemeClr>
            </a:gs>
            <a:gs pos="100000">
              <a:schemeClr val="accent5">
                <a:shade val="50000"/>
                <a:hueOff val="-367187"/>
                <a:satOff val="-21461"/>
                <a:lumOff val="31765"/>
                <a:alphaOff val="0"/>
                <a:tint val="24000"/>
                <a:satMod val="260000"/>
              </a:schemeClr>
            </a:gs>
          </a:gsLst>
          <a:lin ang="16200000" scaled="1"/>
        </a:gradFill>
        <a:ln w="12700" cap="flat" cmpd="sng" algn="ctr">
          <a:solidFill>
            <a:schemeClr val="accent5">
              <a:shade val="50000"/>
              <a:hueOff val="-367187"/>
              <a:satOff val="-21461"/>
              <a:lumOff val="31765"/>
              <a:alphaOff val="0"/>
            </a:schemeClr>
          </a:solidFill>
          <a:miter lim="800000"/>
        </a:ln>
        <a:effectLst>
          <a:outerShdw blurRad="63500" dist="12700" dir="5400000" sx="102000" sy="102000" rotWithShape="0">
            <a:srgbClr val="000000">
              <a:alpha val="32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rtl="0">
            <a:lnSpc>
              <a:spcPct val="90000"/>
            </a:lnSpc>
            <a:spcBef>
              <a:spcPct val="0"/>
            </a:spcBef>
            <a:spcAft>
              <a:spcPct val="35000"/>
            </a:spcAft>
            <a:buNone/>
          </a:pPr>
          <a:r>
            <a:rPr lang="en-US" sz="2100" kern="1200"/>
            <a:t>1982</a:t>
          </a:r>
          <a:endParaRPr lang="he-IL" sz="2100" kern="1200"/>
        </a:p>
      </dsp:txBody>
      <dsp:txXfrm rot="-5400000">
        <a:off x="1" y="2558175"/>
        <a:ext cx="762611" cy="326833"/>
      </dsp:txXfrm>
    </dsp:sp>
    <dsp:sp modelId="{238BFFFB-347F-45D7-8D63-D83B8EF3DE19}">
      <dsp:nvSpPr>
        <dsp:cNvPr id="0" name=""/>
        <dsp:cNvSpPr/>
      </dsp:nvSpPr>
      <dsp:spPr>
        <a:xfrm rot="5400000">
          <a:off x="4857016" y="-2150187"/>
          <a:ext cx="1057690" cy="9246500"/>
        </a:xfrm>
        <a:prstGeom prst="round2SameRect">
          <a:avLst/>
        </a:prstGeom>
        <a:solidFill>
          <a:schemeClr val="lt1">
            <a:alpha val="90000"/>
            <a:hueOff val="0"/>
            <a:satOff val="0"/>
            <a:lumOff val="0"/>
            <a:alphaOff val="0"/>
          </a:schemeClr>
        </a:solidFill>
        <a:ln w="12700" cap="flat" cmpd="sng" algn="ctr">
          <a:solidFill>
            <a:schemeClr val="accent5">
              <a:shade val="50000"/>
              <a:hueOff val="-367187"/>
              <a:satOff val="-21461"/>
              <a:lumOff val="31765"/>
              <a:alphaOff val="0"/>
            </a:schemeClr>
          </a:solidFill>
          <a:miter lim="800000"/>
        </a:ln>
        <a:effectLst/>
      </dsp:spPr>
      <dsp:style>
        <a:lnRef idx="1">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rtl="0">
            <a:lnSpc>
              <a:spcPct val="90000"/>
            </a:lnSpc>
            <a:spcBef>
              <a:spcPct val="0"/>
            </a:spcBef>
            <a:spcAft>
              <a:spcPct val="15000"/>
            </a:spcAft>
            <a:buChar char="•"/>
          </a:pPr>
          <a:r>
            <a:rPr lang="en-US" sz="1600" b="0" kern="1200" dirty="0"/>
            <a:t>Launched</a:t>
          </a:r>
          <a:r>
            <a:rPr lang="en-US" sz="1600" b="1" kern="1200" dirty="0"/>
            <a:t> Ferrari - the first Private Label in the Israeli watch industry </a:t>
          </a:r>
          <a:endParaRPr lang="he-IL" sz="1600" kern="1200" dirty="0"/>
        </a:p>
        <a:p>
          <a:pPr marL="171450" lvl="1" indent="-171450" algn="l" defTabSz="800100" rtl="0">
            <a:lnSpc>
              <a:spcPct val="90000"/>
            </a:lnSpc>
            <a:spcBef>
              <a:spcPct val="0"/>
            </a:spcBef>
            <a:spcAft>
              <a:spcPct val="15000"/>
            </a:spcAft>
            <a:buChar char="•"/>
          </a:pPr>
          <a:r>
            <a:rPr lang="en-US" sz="1800" kern="1200" dirty="0"/>
            <a:t>It was the company’s founders’ idea to sell a branded and designer watch as an international brand but the watch is actually manufactured exclusively for the company according to its specifications.</a:t>
          </a:r>
          <a:endParaRPr lang="he-IL" sz="1800" kern="1200" dirty="0"/>
        </a:p>
      </dsp:txBody>
      <dsp:txXfrm rot="-5400000">
        <a:off x="762611" y="1995850"/>
        <a:ext cx="9194868" cy="954426"/>
      </dsp:txXfrm>
    </dsp:sp>
    <dsp:sp modelId="{042FEE57-1862-4D02-BB28-203EBA29AC7D}">
      <dsp:nvSpPr>
        <dsp:cNvPr id="0" name=""/>
        <dsp:cNvSpPr/>
      </dsp:nvSpPr>
      <dsp:spPr>
        <a:xfrm rot="5400000">
          <a:off x="-163416" y="3336574"/>
          <a:ext cx="1089444" cy="762611"/>
        </a:xfrm>
        <a:prstGeom prst="chevron">
          <a:avLst/>
        </a:prstGeom>
        <a:gradFill rotWithShape="0">
          <a:gsLst>
            <a:gs pos="0">
              <a:schemeClr val="accent5">
                <a:shade val="50000"/>
                <a:hueOff val="-550781"/>
                <a:satOff val="-32191"/>
                <a:lumOff val="47648"/>
                <a:alphaOff val="0"/>
                <a:tint val="90000"/>
              </a:schemeClr>
            </a:gs>
            <a:gs pos="48000">
              <a:schemeClr val="accent5">
                <a:shade val="50000"/>
                <a:hueOff val="-550781"/>
                <a:satOff val="-32191"/>
                <a:lumOff val="47648"/>
                <a:alphaOff val="0"/>
                <a:tint val="54000"/>
                <a:satMod val="140000"/>
              </a:schemeClr>
            </a:gs>
            <a:gs pos="100000">
              <a:schemeClr val="accent5">
                <a:shade val="50000"/>
                <a:hueOff val="-550781"/>
                <a:satOff val="-32191"/>
                <a:lumOff val="47648"/>
                <a:alphaOff val="0"/>
                <a:tint val="24000"/>
                <a:satMod val="260000"/>
              </a:schemeClr>
            </a:gs>
          </a:gsLst>
          <a:lin ang="16200000" scaled="1"/>
        </a:gradFill>
        <a:ln w="12700" cap="flat" cmpd="sng" algn="ctr">
          <a:solidFill>
            <a:schemeClr val="accent5">
              <a:shade val="50000"/>
              <a:hueOff val="-550781"/>
              <a:satOff val="-32191"/>
              <a:lumOff val="47648"/>
              <a:alphaOff val="0"/>
            </a:schemeClr>
          </a:solidFill>
          <a:miter lim="800000"/>
        </a:ln>
        <a:effectLst>
          <a:outerShdw blurRad="63500" dist="12700" dir="5400000" sx="102000" sy="102000" rotWithShape="0">
            <a:srgbClr val="000000">
              <a:alpha val="32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rtl="0">
            <a:lnSpc>
              <a:spcPct val="90000"/>
            </a:lnSpc>
            <a:spcBef>
              <a:spcPct val="0"/>
            </a:spcBef>
            <a:spcAft>
              <a:spcPct val="35000"/>
            </a:spcAft>
            <a:buNone/>
          </a:pPr>
          <a:r>
            <a:rPr lang="en-US" sz="2100" kern="1200"/>
            <a:t>1986</a:t>
          </a:r>
          <a:endParaRPr lang="he-IL" sz="2100" kern="1200"/>
        </a:p>
      </dsp:txBody>
      <dsp:txXfrm rot="-5400000">
        <a:off x="1" y="3554464"/>
        <a:ext cx="762611" cy="326833"/>
      </dsp:txXfrm>
    </dsp:sp>
    <dsp:sp modelId="{85693FBE-25F9-44CE-8EBA-97E31DC0F861}">
      <dsp:nvSpPr>
        <dsp:cNvPr id="0" name=""/>
        <dsp:cNvSpPr/>
      </dsp:nvSpPr>
      <dsp:spPr>
        <a:xfrm rot="5400000">
          <a:off x="5031792" y="-1096022"/>
          <a:ext cx="708139" cy="9246500"/>
        </a:xfrm>
        <a:prstGeom prst="round2SameRect">
          <a:avLst/>
        </a:prstGeom>
        <a:solidFill>
          <a:schemeClr val="lt1">
            <a:alpha val="90000"/>
            <a:hueOff val="0"/>
            <a:satOff val="0"/>
            <a:lumOff val="0"/>
            <a:alphaOff val="0"/>
          </a:schemeClr>
        </a:solidFill>
        <a:ln w="12700" cap="flat" cmpd="sng" algn="ctr">
          <a:solidFill>
            <a:schemeClr val="accent5">
              <a:shade val="50000"/>
              <a:hueOff val="-550781"/>
              <a:satOff val="-32191"/>
              <a:lumOff val="47648"/>
              <a:alphaOff val="0"/>
            </a:schemeClr>
          </a:solidFill>
          <a:miter lim="800000"/>
        </a:ln>
        <a:effectLst/>
      </dsp:spPr>
      <dsp:style>
        <a:lnRef idx="1">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sz="2000" b="0" kern="1200" dirty="0"/>
            <a:t>Received exclusive franchise of </a:t>
          </a:r>
          <a:r>
            <a:rPr lang="en-US" sz="2000" b="1" kern="1200" dirty="0"/>
            <a:t>Seiko </a:t>
          </a:r>
          <a:r>
            <a:rPr lang="en-US" sz="2000" b="0" kern="1200" dirty="0"/>
            <a:t>watches in Israel</a:t>
          </a:r>
          <a:endParaRPr lang="he-IL" sz="2000" b="0" kern="1200" dirty="0"/>
        </a:p>
        <a:p>
          <a:pPr marL="228600" lvl="1" indent="-228600" algn="l" defTabSz="889000" rtl="0">
            <a:lnSpc>
              <a:spcPct val="90000"/>
            </a:lnSpc>
            <a:spcBef>
              <a:spcPct val="0"/>
            </a:spcBef>
            <a:spcAft>
              <a:spcPct val="15000"/>
            </a:spcAft>
            <a:buChar char="•"/>
          </a:pPr>
          <a:r>
            <a:rPr lang="en-US" sz="2000" kern="1200" dirty="0"/>
            <a:t>Over 25 years of experience expressing confidence in the company</a:t>
          </a:r>
          <a:endParaRPr lang="he-IL" sz="2000" kern="1200" dirty="0"/>
        </a:p>
      </dsp:txBody>
      <dsp:txXfrm rot="-5400000">
        <a:off x="762612" y="3207726"/>
        <a:ext cx="9211932" cy="639003"/>
      </dsp:txXfrm>
    </dsp:sp>
    <dsp:sp modelId="{93FB9366-B370-4536-8F0D-30B97BD7E44D}">
      <dsp:nvSpPr>
        <dsp:cNvPr id="0" name=""/>
        <dsp:cNvSpPr/>
      </dsp:nvSpPr>
      <dsp:spPr>
        <a:xfrm rot="5400000">
          <a:off x="-163416" y="4332863"/>
          <a:ext cx="1089444" cy="762611"/>
        </a:xfrm>
        <a:prstGeom prst="chevron">
          <a:avLst/>
        </a:prstGeom>
        <a:gradFill rotWithShape="0">
          <a:gsLst>
            <a:gs pos="0">
              <a:schemeClr val="accent5">
                <a:shade val="50000"/>
                <a:hueOff val="-367187"/>
                <a:satOff val="-21461"/>
                <a:lumOff val="31765"/>
                <a:alphaOff val="0"/>
                <a:tint val="90000"/>
              </a:schemeClr>
            </a:gs>
            <a:gs pos="48000">
              <a:schemeClr val="accent5">
                <a:shade val="50000"/>
                <a:hueOff val="-367187"/>
                <a:satOff val="-21461"/>
                <a:lumOff val="31765"/>
                <a:alphaOff val="0"/>
                <a:tint val="54000"/>
                <a:satMod val="140000"/>
              </a:schemeClr>
            </a:gs>
            <a:gs pos="100000">
              <a:schemeClr val="accent5">
                <a:shade val="50000"/>
                <a:hueOff val="-367187"/>
                <a:satOff val="-21461"/>
                <a:lumOff val="31765"/>
                <a:alphaOff val="0"/>
                <a:tint val="24000"/>
                <a:satMod val="260000"/>
              </a:schemeClr>
            </a:gs>
          </a:gsLst>
          <a:lin ang="16200000" scaled="1"/>
        </a:gradFill>
        <a:ln w="12700" cap="flat" cmpd="sng" algn="ctr">
          <a:solidFill>
            <a:schemeClr val="accent5">
              <a:shade val="50000"/>
              <a:hueOff val="-367187"/>
              <a:satOff val="-21461"/>
              <a:lumOff val="31765"/>
              <a:alphaOff val="0"/>
            </a:schemeClr>
          </a:solidFill>
          <a:miter lim="800000"/>
        </a:ln>
        <a:effectLst>
          <a:outerShdw blurRad="63500" dist="12700" dir="5400000" sx="102000" sy="102000" rotWithShape="0">
            <a:srgbClr val="000000">
              <a:alpha val="32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rtl="0">
            <a:lnSpc>
              <a:spcPct val="90000"/>
            </a:lnSpc>
            <a:spcBef>
              <a:spcPct val="0"/>
            </a:spcBef>
            <a:spcAft>
              <a:spcPct val="35000"/>
            </a:spcAft>
            <a:buNone/>
          </a:pPr>
          <a:r>
            <a:rPr lang="en-US" sz="2100" kern="1200"/>
            <a:t>1988</a:t>
          </a:r>
          <a:endParaRPr lang="he-IL" sz="2100" kern="1200"/>
        </a:p>
      </dsp:txBody>
      <dsp:txXfrm rot="-5400000">
        <a:off x="1" y="4550753"/>
        <a:ext cx="762611" cy="326833"/>
      </dsp:txXfrm>
    </dsp:sp>
    <dsp:sp modelId="{C47C0630-3D03-4460-8042-6BD482BA4B7C}">
      <dsp:nvSpPr>
        <dsp:cNvPr id="0" name=""/>
        <dsp:cNvSpPr/>
      </dsp:nvSpPr>
      <dsp:spPr>
        <a:xfrm rot="5400000">
          <a:off x="5031792" y="-99733"/>
          <a:ext cx="708139" cy="9246500"/>
        </a:xfrm>
        <a:prstGeom prst="round2SameRect">
          <a:avLst/>
        </a:prstGeom>
        <a:solidFill>
          <a:schemeClr val="lt1">
            <a:alpha val="90000"/>
            <a:hueOff val="0"/>
            <a:satOff val="0"/>
            <a:lumOff val="0"/>
            <a:alphaOff val="0"/>
          </a:schemeClr>
        </a:solidFill>
        <a:ln w="12700" cap="flat" cmpd="sng" algn="ctr">
          <a:solidFill>
            <a:schemeClr val="accent5">
              <a:shade val="50000"/>
              <a:hueOff val="-367187"/>
              <a:satOff val="-21461"/>
              <a:lumOff val="31765"/>
              <a:alphaOff val="0"/>
            </a:schemeClr>
          </a:solidFill>
          <a:miter lim="800000"/>
        </a:ln>
        <a:effectLst/>
      </dsp:spPr>
      <dsp:style>
        <a:lnRef idx="1">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sz="2000" b="0" kern="1200" dirty="0"/>
            <a:t>Opened the first store</a:t>
          </a:r>
          <a:endParaRPr lang="he-IL" sz="2000" b="0" kern="1200" dirty="0"/>
        </a:p>
        <a:p>
          <a:pPr marL="228600" lvl="1" indent="-228600" algn="l" defTabSz="933450" rtl="0">
            <a:lnSpc>
              <a:spcPct val="90000"/>
            </a:lnSpc>
            <a:spcBef>
              <a:spcPct val="0"/>
            </a:spcBef>
            <a:spcAft>
              <a:spcPct val="15000"/>
            </a:spcAft>
            <a:buChar char="•"/>
          </a:pPr>
          <a:r>
            <a:rPr lang="en-US" sz="2100" kern="1200" dirty="0"/>
            <a:t>The company’s first store under the Morale name in Ashkelon</a:t>
          </a:r>
          <a:endParaRPr lang="he-IL" sz="2100" kern="1200" dirty="0"/>
        </a:p>
      </dsp:txBody>
      <dsp:txXfrm rot="-5400000">
        <a:off x="762612" y="4204015"/>
        <a:ext cx="9211932" cy="639003"/>
      </dsp:txXfrm>
    </dsp:sp>
    <dsp:sp modelId="{0E285163-500F-4BC5-A517-CE3489C22FDA}">
      <dsp:nvSpPr>
        <dsp:cNvPr id="0" name=""/>
        <dsp:cNvSpPr/>
      </dsp:nvSpPr>
      <dsp:spPr>
        <a:xfrm rot="5400000">
          <a:off x="-163416" y="5329152"/>
          <a:ext cx="1089444" cy="762611"/>
        </a:xfrm>
        <a:prstGeom prst="chevron">
          <a:avLst/>
        </a:prstGeom>
        <a:gradFill rotWithShape="0">
          <a:gsLst>
            <a:gs pos="0">
              <a:schemeClr val="accent5">
                <a:shade val="50000"/>
                <a:hueOff val="-183594"/>
                <a:satOff val="-10730"/>
                <a:lumOff val="15883"/>
                <a:alphaOff val="0"/>
                <a:tint val="90000"/>
              </a:schemeClr>
            </a:gs>
            <a:gs pos="48000">
              <a:schemeClr val="accent5">
                <a:shade val="50000"/>
                <a:hueOff val="-183594"/>
                <a:satOff val="-10730"/>
                <a:lumOff val="15883"/>
                <a:alphaOff val="0"/>
                <a:tint val="54000"/>
                <a:satMod val="140000"/>
              </a:schemeClr>
            </a:gs>
            <a:gs pos="100000">
              <a:schemeClr val="accent5">
                <a:shade val="50000"/>
                <a:hueOff val="-183594"/>
                <a:satOff val="-10730"/>
                <a:lumOff val="15883"/>
                <a:alphaOff val="0"/>
                <a:tint val="24000"/>
                <a:satMod val="260000"/>
              </a:schemeClr>
            </a:gs>
          </a:gsLst>
          <a:lin ang="16200000" scaled="1"/>
        </a:gradFill>
        <a:ln w="12700" cap="flat" cmpd="sng" algn="ctr">
          <a:solidFill>
            <a:schemeClr val="accent5">
              <a:shade val="50000"/>
              <a:hueOff val="-183594"/>
              <a:satOff val="-10730"/>
              <a:lumOff val="15883"/>
              <a:alphaOff val="0"/>
            </a:schemeClr>
          </a:solidFill>
          <a:miter lim="800000"/>
        </a:ln>
        <a:effectLst>
          <a:outerShdw blurRad="63500" dist="12700" dir="5400000" sx="102000" sy="102000" rotWithShape="0">
            <a:srgbClr val="000000">
              <a:alpha val="32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13335" tIns="13335" rIns="13335" bIns="13335" numCol="1" spcCol="1270" anchor="ctr" anchorCtr="0">
          <a:noAutofit/>
        </a:bodyPr>
        <a:lstStyle/>
        <a:p>
          <a:pPr marL="0" lvl="0" indent="0" algn="ctr" defTabSz="933450" rtl="0">
            <a:lnSpc>
              <a:spcPct val="90000"/>
            </a:lnSpc>
            <a:spcBef>
              <a:spcPct val="0"/>
            </a:spcBef>
            <a:spcAft>
              <a:spcPct val="35000"/>
            </a:spcAft>
            <a:buNone/>
          </a:pPr>
          <a:r>
            <a:rPr lang="en-US" sz="2100" kern="1200"/>
            <a:t>1994</a:t>
          </a:r>
          <a:endParaRPr lang="he-IL" sz="2100" kern="1200"/>
        </a:p>
      </dsp:txBody>
      <dsp:txXfrm rot="-5400000">
        <a:off x="1" y="5547042"/>
        <a:ext cx="762611" cy="326833"/>
      </dsp:txXfrm>
    </dsp:sp>
    <dsp:sp modelId="{47265408-2064-43C3-95A4-CA73E4DB7AE4}">
      <dsp:nvSpPr>
        <dsp:cNvPr id="0" name=""/>
        <dsp:cNvSpPr/>
      </dsp:nvSpPr>
      <dsp:spPr>
        <a:xfrm rot="5400000">
          <a:off x="5122639" y="896555"/>
          <a:ext cx="526444" cy="9246500"/>
        </a:xfrm>
        <a:prstGeom prst="round2SameRect">
          <a:avLst/>
        </a:prstGeom>
        <a:solidFill>
          <a:schemeClr val="lt1">
            <a:alpha val="90000"/>
            <a:hueOff val="0"/>
            <a:satOff val="0"/>
            <a:lumOff val="0"/>
            <a:alphaOff val="0"/>
          </a:schemeClr>
        </a:solidFill>
        <a:ln w="12700" cap="flat" cmpd="sng" algn="ctr">
          <a:solidFill>
            <a:schemeClr val="accent5">
              <a:shade val="50000"/>
              <a:hueOff val="-183594"/>
              <a:satOff val="-10730"/>
              <a:lumOff val="15883"/>
              <a:alphaOff val="0"/>
            </a:schemeClr>
          </a:solidFill>
          <a:miter lim="800000"/>
        </a:ln>
        <a:effectLst/>
      </dsp:spPr>
      <dsp:style>
        <a:lnRef idx="1">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US" sz="2000" b="0" kern="1200" dirty="0"/>
            <a:t>Opened the first store under the </a:t>
          </a:r>
          <a:r>
            <a:rPr lang="en-US" sz="2000" b="1" kern="1200" dirty="0"/>
            <a:t>Royalty </a:t>
          </a:r>
          <a:r>
            <a:rPr lang="en-US" sz="2000" b="0" kern="1200" dirty="0"/>
            <a:t>brand name</a:t>
          </a:r>
          <a:endParaRPr lang="he-IL" sz="2000" b="0" kern="1200" dirty="0"/>
        </a:p>
      </dsp:txBody>
      <dsp:txXfrm rot="-5400000">
        <a:off x="762612" y="5282282"/>
        <a:ext cx="9220801" cy="4750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47BB09-CBDF-4F75-916E-510B43C25980}">
      <dsp:nvSpPr>
        <dsp:cNvPr id="0" name=""/>
        <dsp:cNvSpPr/>
      </dsp:nvSpPr>
      <dsp:spPr>
        <a:xfrm rot="5400000">
          <a:off x="-203746" y="205982"/>
          <a:ext cx="1358307" cy="950815"/>
        </a:xfrm>
        <a:prstGeom prst="chevron">
          <a:avLst/>
        </a:prstGeom>
        <a:gradFill rotWithShape="0">
          <a:gsLst>
            <a:gs pos="0">
              <a:schemeClr val="accent5">
                <a:hueOff val="0"/>
                <a:satOff val="0"/>
                <a:lumOff val="0"/>
                <a:alphaOff val="0"/>
                <a:tint val="90000"/>
              </a:schemeClr>
            </a:gs>
            <a:gs pos="48000">
              <a:schemeClr val="accent5">
                <a:hueOff val="0"/>
                <a:satOff val="0"/>
                <a:lumOff val="0"/>
                <a:alphaOff val="0"/>
                <a:tint val="54000"/>
                <a:satMod val="140000"/>
              </a:schemeClr>
            </a:gs>
            <a:gs pos="100000">
              <a:schemeClr val="accent5">
                <a:hueOff val="0"/>
                <a:satOff val="0"/>
                <a:lumOff val="0"/>
                <a:alphaOff val="0"/>
                <a:tint val="24000"/>
                <a:satMod val="260000"/>
              </a:schemeClr>
            </a:gs>
          </a:gsLst>
          <a:lin ang="16200000" scaled="1"/>
        </a:gradFill>
        <a:ln w="12700" cap="flat" cmpd="sng" algn="ctr">
          <a:solidFill>
            <a:schemeClr val="accent5">
              <a:hueOff val="0"/>
              <a:satOff val="0"/>
              <a:lumOff val="0"/>
              <a:alphaOff val="0"/>
            </a:schemeClr>
          </a:solidFill>
          <a:miter lim="800000"/>
        </a:ln>
        <a:effectLst>
          <a:outerShdw blurRad="63500" dist="12700" dir="5400000" sx="102000" sy="102000" rotWithShape="0">
            <a:srgbClr val="000000">
              <a:alpha val="32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r>
            <a:rPr lang="en-US" sz="1400" kern="1200"/>
            <a:t>1998 – 2002</a:t>
          </a:r>
          <a:endParaRPr lang="he-IL" sz="1400" kern="1200"/>
        </a:p>
      </dsp:txBody>
      <dsp:txXfrm rot="-5400000">
        <a:off x="1" y="477644"/>
        <a:ext cx="950815" cy="407492"/>
      </dsp:txXfrm>
    </dsp:sp>
    <dsp:sp modelId="{1A73AFA8-C7CF-47F6-90FE-8856FD1889CD}">
      <dsp:nvSpPr>
        <dsp:cNvPr id="0" name=""/>
        <dsp:cNvSpPr/>
      </dsp:nvSpPr>
      <dsp:spPr>
        <a:xfrm rot="5400000">
          <a:off x="5542569" y="-4589518"/>
          <a:ext cx="882899" cy="10066408"/>
        </a:xfrm>
        <a:prstGeom prst="round2Same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miter lim="800000"/>
        </a:ln>
        <a:effectLst/>
      </dsp:spPr>
      <dsp:style>
        <a:lnRef idx="1">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en-US" sz="1800" b="0" kern="1200" dirty="0"/>
            <a:t>The SHEKEM closed and the </a:t>
          </a:r>
          <a:r>
            <a:rPr lang="en-US" sz="1800" b="0" kern="1200" dirty="0" err="1"/>
            <a:t>Mashbir</a:t>
          </a:r>
          <a:r>
            <a:rPr lang="en-US" sz="1800" b="0" kern="1200" dirty="0"/>
            <a:t> collapsed</a:t>
          </a:r>
          <a:endParaRPr lang="he-IL" sz="1800" b="0" kern="1200" dirty="0"/>
        </a:p>
        <a:p>
          <a:pPr marL="171450" lvl="1" indent="-171450" algn="l" defTabSz="800100" rtl="0">
            <a:lnSpc>
              <a:spcPct val="90000"/>
            </a:lnSpc>
            <a:spcBef>
              <a:spcPct val="0"/>
            </a:spcBef>
            <a:spcAft>
              <a:spcPct val="15000"/>
            </a:spcAft>
            <a:buChar char="•"/>
          </a:pPr>
          <a:r>
            <a:rPr lang="en-US" sz="1800" kern="1200" dirty="0"/>
            <a:t>Reducing the company’s points of sale and nationwide deployment</a:t>
          </a:r>
          <a:endParaRPr lang="he-IL" sz="1800" kern="1200" dirty="0"/>
        </a:p>
      </dsp:txBody>
      <dsp:txXfrm rot="-5400000">
        <a:off x="950815" y="45336"/>
        <a:ext cx="10023308" cy="796699"/>
      </dsp:txXfrm>
    </dsp:sp>
    <dsp:sp modelId="{CD86A90D-9E4E-4D26-BD25-88EC05F68618}">
      <dsp:nvSpPr>
        <dsp:cNvPr id="0" name=""/>
        <dsp:cNvSpPr/>
      </dsp:nvSpPr>
      <dsp:spPr>
        <a:xfrm rot="5400000">
          <a:off x="-203746" y="1449463"/>
          <a:ext cx="1358307" cy="950815"/>
        </a:xfrm>
        <a:prstGeom prst="chevron">
          <a:avLst/>
        </a:prstGeom>
        <a:gradFill rotWithShape="0">
          <a:gsLst>
            <a:gs pos="0">
              <a:schemeClr val="accent5">
                <a:hueOff val="-644323"/>
                <a:satOff val="-19130"/>
                <a:lumOff val="1176"/>
                <a:alphaOff val="0"/>
                <a:tint val="90000"/>
              </a:schemeClr>
            </a:gs>
            <a:gs pos="48000">
              <a:schemeClr val="accent5">
                <a:hueOff val="-644323"/>
                <a:satOff val="-19130"/>
                <a:lumOff val="1176"/>
                <a:alphaOff val="0"/>
                <a:tint val="54000"/>
                <a:satMod val="140000"/>
              </a:schemeClr>
            </a:gs>
            <a:gs pos="100000">
              <a:schemeClr val="accent5">
                <a:hueOff val="-644323"/>
                <a:satOff val="-19130"/>
                <a:lumOff val="1176"/>
                <a:alphaOff val="0"/>
                <a:tint val="24000"/>
                <a:satMod val="260000"/>
              </a:schemeClr>
            </a:gs>
          </a:gsLst>
          <a:lin ang="16200000" scaled="1"/>
        </a:gradFill>
        <a:ln w="12700" cap="flat" cmpd="sng" algn="ctr">
          <a:solidFill>
            <a:schemeClr val="accent5">
              <a:hueOff val="-644323"/>
              <a:satOff val="-19130"/>
              <a:lumOff val="1176"/>
              <a:alphaOff val="0"/>
            </a:schemeClr>
          </a:solidFill>
          <a:miter lim="800000"/>
        </a:ln>
        <a:effectLst>
          <a:outerShdw blurRad="63500" dist="12700" dir="5400000" sx="102000" sy="102000" rotWithShape="0">
            <a:srgbClr val="000000">
              <a:alpha val="32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r>
            <a:rPr lang="en-US" sz="1400" kern="1200"/>
            <a:t>2001 – 2003 </a:t>
          </a:r>
          <a:endParaRPr lang="he-IL" sz="1400" kern="1200"/>
        </a:p>
      </dsp:txBody>
      <dsp:txXfrm rot="-5400000">
        <a:off x="1" y="1721125"/>
        <a:ext cx="950815" cy="407492"/>
      </dsp:txXfrm>
    </dsp:sp>
    <dsp:sp modelId="{EE52A76E-5D56-48A5-B90C-904270C50DB7}">
      <dsp:nvSpPr>
        <dsp:cNvPr id="0" name=""/>
        <dsp:cNvSpPr/>
      </dsp:nvSpPr>
      <dsp:spPr>
        <a:xfrm rot="5400000">
          <a:off x="5542569" y="-3346037"/>
          <a:ext cx="882899" cy="10066408"/>
        </a:xfrm>
        <a:prstGeom prst="round2SameRect">
          <a:avLst/>
        </a:prstGeom>
        <a:solidFill>
          <a:schemeClr val="lt1">
            <a:alpha val="90000"/>
            <a:hueOff val="0"/>
            <a:satOff val="0"/>
            <a:lumOff val="0"/>
            <a:alphaOff val="0"/>
          </a:schemeClr>
        </a:solidFill>
        <a:ln w="12700" cap="flat" cmpd="sng" algn="ctr">
          <a:solidFill>
            <a:schemeClr val="accent5">
              <a:hueOff val="-644323"/>
              <a:satOff val="-19130"/>
              <a:lumOff val="1176"/>
              <a:alphaOff val="0"/>
            </a:schemeClr>
          </a:solidFill>
          <a:miter lim="800000"/>
        </a:ln>
        <a:effectLst/>
      </dsp:spPr>
      <dsp:style>
        <a:lnRef idx="1">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l" defTabSz="666750" rtl="0">
            <a:lnSpc>
              <a:spcPct val="90000"/>
            </a:lnSpc>
            <a:spcBef>
              <a:spcPct val="0"/>
            </a:spcBef>
            <a:spcAft>
              <a:spcPct val="15000"/>
            </a:spcAft>
            <a:buChar char="•"/>
          </a:pPr>
          <a:r>
            <a:rPr lang="en-US" sz="1500" b="1" kern="1200"/>
            <a:t>Accelerated opening of the Royalty stores</a:t>
          </a:r>
          <a:endParaRPr lang="he-IL" sz="1500" kern="1200"/>
        </a:p>
        <a:p>
          <a:pPr marL="114300" lvl="1" indent="-114300" algn="l" defTabSz="666750" rtl="0">
            <a:lnSpc>
              <a:spcPct val="90000"/>
            </a:lnSpc>
            <a:spcBef>
              <a:spcPct val="0"/>
            </a:spcBef>
            <a:spcAft>
              <a:spcPct val="15000"/>
            </a:spcAft>
            <a:buChar char="•"/>
          </a:pPr>
          <a:r>
            <a:rPr lang="en-US" sz="1500" kern="1200"/>
            <a:t>As a result of the Mashbir’s collapse, work commenced on opening 7/8 stores per year</a:t>
          </a:r>
          <a:endParaRPr lang="he-IL" sz="1500" kern="1200"/>
        </a:p>
      </dsp:txBody>
      <dsp:txXfrm rot="-5400000">
        <a:off x="950815" y="1288817"/>
        <a:ext cx="10023308" cy="796699"/>
      </dsp:txXfrm>
    </dsp:sp>
    <dsp:sp modelId="{E87A6DED-A3ED-4EAC-B36A-5F7431667FFF}">
      <dsp:nvSpPr>
        <dsp:cNvPr id="0" name=""/>
        <dsp:cNvSpPr/>
      </dsp:nvSpPr>
      <dsp:spPr>
        <a:xfrm rot="5400000">
          <a:off x="-203746" y="2692944"/>
          <a:ext cx="1358307" cy="950815"/>
        </a:xfrm>
        <a:prstGeom prst="chevron">
          <a:avLst/>
        </a:prstGeom>
        <a:gradFill rotWithShape="0">
          <a:gsLst>
            <a:gs pos="0">
              <a:schemeClr val="accent5">
                <a:hueOff val="-1288646"/>
                <a:satOff val="-38261"/>
                <a:lumOff val="2353"/>
                <a:alphaOff val="0"/>
                <a:tint val="90000"/>
              </a:schemeClr>
            </a:gs>
            <a:gs pos="48000">
              <a:schemeClr val="accent5">
                <a:hueOff val="-1288646"/>
                <a:satOff val="-38261"/>
                <a:lumOff val="2353"/>
                <a:alphaOff val="0"/>
                <a:tint val="54000"/>
                <a:satMod val="140000"/>
              </a:schemeClr>
            </a:gs>
            <a:gs pos="100000">
              <a:schemeClr val="accent5">
                <a:hueOff val="-1288646"/>
                <a:satOff val="-38261"/>
                <a:lumOff val="2353"/>
                <a:alphaOff val="0"/>
                <a:tint val="24000"/>
                <a:satMod val="260000"/>
              </a:schemeClr>
            </a:gs>
          </a:gsLst>
          <a:lin ang="16200000" scaled="1"/>
        </a:gradFill>
        <a:ln w="12700" cap="flat" cmpd="sng" algn="ctr">
          <a:solidFill>
            <a:schemeClr val="accent5">
              <a:hueOff val="-1288646"/>
              <a:satOff val="-38261"/>
              <a:lumOff val="2353"/>
              <a:alphaOff val="0"/>
            </a:schemeClr>
          </a:solidFill>
          <a:miter lim="800000"/>
        </a:ln>
        <a:effectLst>
          <a:outerShdw blurRad="63500" dist="12700" dir="5400000" sx="102000" sy="102000" rotWithShape="0">
            <a:srgbClr val="000000">
              <a:alpha val="32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r>
            <a:rPr lang="en-US" sz="1400" kern="1200"/>
            <a:t>2007</a:t>
          </a:r>
          <a:endParaRPr lang="he-IL" sz="1400" kern="1200"/>
        </a:p>
      </dsp:txBody>
      <dsp:txXfrm rot="-5400000">
        <a:off x="1" y="2964606"/>
        <a:ext cx="950815" cy="407492"/>
      </dsp:txXfrm>
    </dsp:sp>
    <dsp:sp modelId="{440B61AF-B214-4A08-B4E6-043DD49C035F}">
      <dsp:nvSpPr>
        <dsp:cNvPr id="0" name=""/>
        <dsp:cNvSpPr/>
      </dsp:nvSpPr>
      <dsp:spPr>
        <a:xfrm rot="5400000">
          <a:off x="5542569" y="-2102556"/>
          <a:ext cx="882899" cy="10066408"/>
        </a:xfrm>
        <a:prstGeom prst="round2SameRect">
          <a:avLst/>
        </a:prstGeom>
        <a:solidFill>
          <a:schemeClr val="lt1">
            <a:alpha val="90000"/>
            <a:hueOff val="0"/>
            <a:satOff val="0"/>
            <a:lumOff val="0"/>
            <a:alphaOff val="0"/>
          </a:schemeClr>
        </a:solidFill>
        <a:ln w="12700" cap="flat" cmpd="sng" algn="ctr">
          <a:solidFill>
            <a:schemeClr val="accent5">
              <a:hueOff val="-1288646"/>
              <a:satOff val="-38261"/>
              <a:lumOff val="2353"/>
              <a:alphaOff val="0"/>
            </a:schemeClr>
          </a:solidFill>
          <a:miter lim="800000"/>
        </a:ln>
        <a:effectLst/>
      </dsp:spPr>
      <dsp:style>
        <a:lnRef idx="1">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l" defTabSz="666750" rtl="0">
            <a:lnSpc>
              <a:spcPct val="90000"/>
            </a:lnSpc>
            <a:spcBef>
              <a:spcPct val="0"/>
            </a:spcBef>
            <a:spcAft>
              <a:spcPct val="15000"/>
            </a:spcAft>
            <a:buChar char="•"/>
          </a:pPr>
          <a:r>
            <a:rPr lang="en-US" sz="1500" b="1" kern="1200"/>
            <a:t>Launching a Customer Club for the chain</a:t>
          </a:r>
          <a:endParaRPr lang="he-IL" sz="1500" kern="1200"/>
        </a:p>
        <a:p>
          <a:pPr marL="114300" lvl="1" indent="-114300" algn="l" defTabSz="666750" rtl="0">
            <a:lnSpc>
              <a:spcPct val="90000"/>
            </a:lnSpc>
            <a:spcBef>
              <a:spcPct val="0"/>
            </a:spcBef>
            <a:spcAft>
              <a:spcPct val="15000"/>
            </a:spcAft>
            <a:buChar char="•"/>
          </a:pPr>
          <a:r>
            <a:rPr lang="en-US" sz="1500" kern="1200"/>
            <a:t>There are currently around 50,000 customers registered in the club, around 30,000 of which are active (they paid membership fees in the past two years)</a:t>
          </a:r>
          <a:endParaRPr lang="he-IL" sz="1500" kern="1200"/>
        </a:p>
      </dsp:txBody>
      <dsp:txXfrm rot="-5400000">
        <a:off x="950815" y="2532298"/>
        <a:ext cx="10023308" cy="796699"/>
      </dsp:txXfrm>
    </dsp:sp>
    <dsp:sp modelId="{470E8664-2BCB-4B9D-85CE-0D92CC4D6862}">
      <dsp:nvSpPr>
        <dsp:cNvPr id="0" name=""/>
        <dsp:cNvSpPr/>
      </dsp:nvSpPr>
      <dsp:spPr>
        <a:xfrm rot="5400000">
          <a:off x="-203746" y="3936425"/>
          <a:ext cx="1358307" cy="950815"/>
        </a:xfrm>
        <a:prstGeom prst="chevron">
          <a:avLst/>
        </a:prstGeom>
        <a:gradFill rotWithShape="0">
          <a:gsLst>
            <a:gs pos="0">
              <a:schemeClr val="accent5">
                <a:hueOff val="-1932969"/>
                <a:satOff val="-57392"/>
                <a:lumOff val="3529"/>
                <a:alphaOff val="0"/>
                <a:tint val="90000"/>
              </a:schemeClr>
            </a:gs>
            <a:gs pos="48000">
              <a:schemeClr val="accent5">
                <a:hueOff val="-1932969"/>
                <a:satOff val="-57392"/>
                <a:lumOff val="3529"/>
                <a:alphaOff val="0"/>
                <a:tint val="54000"/>
                <a:satMod val="140000"/>
              </a:schemeClr>
            </a:gs>
            <a:gs pos="100000">
              <a:schemeClr val="accent5">
                <a:hueOff val="-1932969"/>
                <a:satOff val="-57392"/>
                <a:lumOff val="3529"/>
                <a:alphaOff val="0"/>
                <a:tint val="24000"/>
                <a:satMod val="260000"/>
              </a:schemeClr>
            </a:gs>
          </a:gsLst>
          <a:lin ang="16200000" scaled="1"/>
        </a:gradFill>
        <a:ln w="12700" cap="flat" cmpd="sng" algn="ctr">
          <a:solidFill>
            <a:schemeClr val="accent5">
              <a:hueOff val="-1932969"/>
              <a:satOff val="-57392"/>
              <a:lumOff val="3529"/>
              <a:alphaOff val="0"/>
            </a:schemeClr>
          </a:solidFill>
          <a:miter lim="800000"/>
        </a:ln>
        <a:effectLst>
          <a:outerShdw blurRad="63500" dist="12700" dir="5400000" sx="102000" sy="102000" rotWithShape="0">
            <a:srgbClr val="000000">
              <a:alpha val="32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r>
            <a:rPr lang="en-US" sz="1400" kern="1200"/>
            <a:t>2012</a:t>
          </a:r>
          <a:endParaRPr lang="he-IL" sz="1400" kern="1200"/>
        </a:p>
      </dsp:txBody>
      <dsp:txXfrm rot="-5400000">
        <a:off x="1" y="4208087"/>
        <a:ext cx="950815" cy="407492"/>
      </dsp:txXfrm>
    </dsp:sp>
    <dsp:sp modelId="{320F1371-4251-41B1-A4F6-DFBAE1EBD544}">
      <dsp:nvSpPr>
        <dsp:cNvPr id="0" name=""/>
        <dsp:cNvSpPr/>
      </dsp:nvSpPr>
      <dsp:spPr>
        <a:xfrm rot="5400000">
          <a:off x="5542569" y="-859075"/>
          <a:ext cx="882899" cy="10066408"/>
        </a:xfrm>
        <a:prstGeom prst="round2SameRect">
          <a:avLst/>
        </a:prstGeom>
        <a:solidFill>
          <a:schemeClr val="lt1">
            <a:alpha val="90000"/>
            <a:hueOff val="0"/>
            <a:satOff val="0"/>
            <a:lumOff val="0"/>
            <a:alphaOff val="0"/>
          </a:schemeClr>
        </a:solidFill>
        <a:ln w="12700" cap="flat" cmpd="sng" algn="ctr">
          <a:solidFill>
            <a:schemeClr val="accent5">
              <a:hueOff val="-1932969"/>
              <a:satOff val="-57392"/>
              <a:lumOff val="3529"/>
              <a:alphaOff val="0"/>
            </a:schemeClr>
          </a:solidFill>
          <a:miter lim="800000"/>
        </a:ln>
        <a:effectLst/>
      </dsp:spPr>
      <dsp:style>
        <a:lnRef idx="1">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l" defTabSz="666750" rtl="0">
            <a:lnSpc>
              <a:spcPct val="90000"/>
            </a:lnSpc>
            <a:spcBef>
              <a:spcPct val="0"/>
            </a:spcBef>
            <a:spcAft>
              <a:spcPct val="15000"/>
            </a:spcAft>
            <a:buChar char="•"/>
          </a:pPr>
          <a:r>
            <a:rPr lang="en-US" sz="1500" b="1" kern="1200"/>
            <a:t>Expanding the wedding ring segment</a:t>
          </a:r>
          <a:endParaRPr lang="he-IL" sz="1500" kern="1200"/>
        </a:p>
        <a:p>
          <a:pPr marL="114300" lvl="1" indent="-114300" algn="l" defTabSz="666750" rtl="0">
            <a:lnSpc>
              <a:spcPct val="90000"/>
            </a:lnSpc>
            <a:spcBef>
              <a:spcPct val="0"/>
            </a:spcBef>
            <a:spcAft>
              <a:spcPct val="15000"/>
            </a:spcAft>
            <a:buChar char="•"/>
          </a:pPr>
          <a:r>
            <a:rPr lang="en-US" sz="1500" kern="1200"/>
            <a:t>Generates additional “traffic” at the stores and increases the number of items the customer buys (a customer that buys a ring generates on average additional income of approx. 100%+ of the cost of the ring).</a:t>
          </a:r>
          <a:endParaRPr lang="he-IL" sz="1500" kern="1200"/>
        </a:p>
      </dsp:txBody>
      <dsp:txXfrm rot="-5400000">
        <a:off x="950815" y="3775779"/>
        <a:ext cx="10023308" cy="796699"/>
      </dsp:txXfrm>
    </dsp:sp>
    <dsp:sp modelId="{63028FD9-3C34-4BCE-8E6F-BCBDFA8FFC3B}">
      <dsp:nvSpPr>
        <dsp:cNvPr id="0" name=""/>
        <dsp:cNvSpPr/>
      </dsp:nvSpPr>
      <dsp:spPr>
        <a:xfrm rot="5400000">
          <a:off x="-203746" y="5179906"/>
          <a:ext cx="1358307" cy="950815"/>
        </a:xfrm>
        <a:prstGeom prst="chevron">
          <a:avLst/>
        </a:prstGeom>
        <a:gradFill rotWithShape="0">
          <a:gsLst>
            <a:gs pos="0">
              <a:schemeClr val="accent5">
                <a:hueOff val="-2577292"/>
                <a:satOff val="-76522"/>
                <a:lumOff val="4706"/>
                <a:alphaOff val="0"/>
                <a:tint val="90000"/>
              </a:schemeClr>
            </a:gs>
            <a:gs pos="48000">
              <a:schemeClr val="accent5">
                <a:hueOff val="-2577292"/>
                <a:satOff val="-76522"/>
                <a:lumOff val="4706"/>
                <a:alphaOff val="0"/>
                <a:tint val="54000"/>
                <a:satMod val="140000"/>
              </a:schemeClr>
            </a:gs>
            <a:gs pos="100000">
              <a:schemeClr val="accent5">
                <a:hueOff val="-2577292"/>
                <a:satOff val="-76522"/>
                <a:lumOff val="4706"/>
                <a:alphaOff val="0"/>
                <a:tint val="24000"/>
                <a:satMod val="260000"/>
              </a:schemeClr>
            </a:gs>
          </a:gsLst>
          <a:lin ang="16200000" scaled="1"/>
        </a:gradFill>
        <a:ln w="12700" cap="flat" cmpd="sng" algn="ctr">
          <a:solidFill>
            <a:schemeClr val="accent5">
              <a:hueOff val="-2577292"/>
              <a:satOff val="-76522"/>
              <a:lumOff val="4706"/>
              <a:alphaOff val="0"/>
            </a:schemeClr>
          </a:solidFill>
          <a:miter lim="800000"/>
        </a:ln>
        <a:effectLst>
          <a:outerShdw blurRad="63500" dist="12700" dir="5400000" sx="102000" sy="102000" rotWithShape="0">
            <a:srgbClr val="000000">
              <a:alpha val="32000"/>
            </a:srgbClr>
          </a:outerShdw>
        </a:effectLst>
      </dsp:spPr>
      <dsp:style>
        <a:lnRef idx="1">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rtl="0">
            <a:lnSpc>
              <a:spcPct val="90000"/>
            </a:lnSpc>
            <a:spcBef>
              <a:spcPct val="0"/>
            </a:spcBef>
            <a:spcAft>
              <a:spcPct val="35000"/>
            </a:spcAft>
            <a:buNone/>
          </a:pPr>
          <a:r>
            <a:rPr lang="en-US" sz="1400" kern="1200"/>
            <a:t>2013</a:t>
          </a:r>
          <a:endParaRPr lang="he-IL" sz="1400" kern="1200"/>
        </a:p>
      </dsp:txBody>
      <dsp:txXfrm rot="-5400000">
        <a:off x="1" y="5451568"/>
        <a:ext cx="950815" cy="407492"/>
      </dsp:txXfrm>
    </dsp:sp>
    <dsp:sp modelId="{C29649D9-D71D-401C-AD5F-658F2E092085}">
      <dsp:nvSpPr>
        <dsp:cNvPr id="0" name=""/>
        <dsp:cNvSpPr/>
      </dsp:nvSpPr>
      <dsp:spPr>
        <a:xfrm rot="5400000">
          <a:off x="5542569" y="384406"/>
          <a:ext cx="882899" cy="10066408"/>
        </a:xfrm>
        <a:prstGeom prst="round2SameRect">
          <a:avLst/>
        </a:prstGeom>
        <a:solidFill>
          <a:schemeClr val="lt1">
            <a:alpha val="90000"/>
            <a:hueOff val="0"/>
            <a:satOff val="0"/>
            <a:lumOff val="0"/>
            <a:alphaOff val="0"/>
          </a:schemeClr>
        </a:solidFill>
        <a:ln w="12700" cap="flat" cmpd="sng" algn="ctr">
          <a:solidFill>
            <a:schemeClr val="accent5">
              <a:hueOff val="-2577292"/>
              <a:satOff val="-76522"/>
              <a:lumOff val="4706"/>
              <a:alphaOff val="0"/>
            </a:schemeClr>
          </a:solidFill>
          <a:miter lim="800000"/>
        </a:ln>
        <a:effectLst/>
      </dsp:spPr>
      <dsp:style>
        <a:lnRef idx="1">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l" defTabSz="666750" rtl="0">
            <a:lnSpc>
              <a:spcPct val="90000"/>
            </a:lnSpc>
            <a:spcBef>
              <a:spcPct val="0"/>
            </a:spcBef>
            <a:spcAft>
              <a:spcPct val="15000"/>
            </a:spcAft>
            <a:buChar char="•"/>
          </a:pPr>
          <a:r>
            <a:rPr lang="en-US" sz="1500" b="1" kern="1200" dirty="0"/>
            <a:t>48 stores nationwide</a:t>
          </a:r>
          <a:endParaRPr lang="he-IL" sz="1500" kern="1200" dirty="0"/>
        </a:p>
        <a:p>
          <a:pPr marL="114300" lvl="1" indent="-114300" algn="l" defTabSz="666750" rtl="0">
            <a:lnSpc>
              <a:spcPct val="90000"/>
            </a:lnSpc>
            <a:spcBef>
              <a:spcPct val="0"/>
            </a:spcBef>
            <a:spcAft>
              <a:spcPct val="15000"/>
            </a:spcAft>
            <a:buChar char="•"/>
          </a:pPr>
          <a:r>
            <a:rPr lang="en-US" sz="1500" kern="1200"/>
            <a:t>2 more stores will open during the first half of the year and by the end of the year the 50</a:t>
          </a:r>
          <a:r>
            <a:rPr lang="en-US" sz="1500" kern="1200" baseline="30000"/>
            <a:t>th</a:t>
          </a:r>
          <a:r>
            <a:rPr lang="en-US" sz="1500" kern="1200"/>
            <a:t> store is expected to open </a:t>
          </a:r>
          <a:endParaRPr lang="he-IL" sz="1500" kern="1200"/>
        </a:p>
      </dsp:txBody>
      <dsp:txXfrm rot="-5400000">
        <a:off x="950815" y="5019260"/>
        <a:ext cx="10023308" cy="79669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0B1FA4-D608-4A85-813B-BCCDDEEE91BE}">
      <dsp:nvSpPr>
        <dsp:cNvPr id="0" name=""/>
        <dsp:cNvSpPr/>
      </dsp:nvSpPr>
      <dsp:spPr>
        <a:xfrm>
          <a:off x="0" y="12894"/>
          <a:ext cx="4824535" cy="2894721"/>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t" anchorCtr="0">
          <a:noAutofit/>
        </a:bodyPr>
        <a:lstStyle/>
        <a:p>
          <a:pPr marL="0" lvl="0" indent="0" algn="l" defTabSz="1155700" rtl="0">
            <a:lnSpc>
              <a:spcPct val="90000"/>
            </a:lnSpc>
            <a:spcBef>
              <a:spcPct val="0"/>
            </a:spcBef>
            <a:spcAft>
              <a:spcPct val="35000"/>
            </a:spcAft>
            <a:buNone/>
          </a:pPr>
          <a:r>
            <a:rPr lang="en-US" sz="2600" kern="1200" dirty="0"/>
            <a:t>Import </a:t>
          </a:r>
          <a:endParaRPr lang="he-IL" sz="2600" kern="1200" dirty="0"/>
        </a:p>
        <a:p>
          <a:pPr marL="228600" lvl="1" indent="-228600" algn="l" defTabSz="889000" rtl="0">
            <a:lnSpc>
              <a:spcPct val="90000"/>
            </a:lnSpc>
            <a:spcBef>
              <a:spcPct val="0"/>
            </a:spcBef>
            <a:spcAft>
              <a:spcPct val="15000"/>
            </a:spcAft>
            <a:buChar char="•"/>
          </a:pPr>
          <a:r>
            <a:rPr lang="en-US" sz="2000" kern="1200" dirty="0"/>
            <a:t>We have begun preliminary overtures and with the improvement in foreign markets (namely the U.S.), there is a good chance of selling to customers abroad. Our prices are extremely competitive and our products are of a very high quality.</a:t>
          </a:r>
          <a:endParaRPr lang="he-IL" sz="2000" kern="1200" dirty="0"/>
        </a:p>
      </dsp:txBody>
      <dsp:txXfrm>
        <a:off x="0" y="12894"/>
        <a:ext cx="4824535" cy="289472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0B1FA4-D608-4A85-813B-BCCDDEEE91BE}">
      <dsp:nvSpPr>
        <dsp:cNvPr id="0" name=""/>
        <dsp:cNvSpPr/>
      </dsp:nvSpPr>
      <dsp:spPr>
        <a:xfrm>
          <a:off x="73027" y="0"/>
          <a:ext cx="4678480" cy="2807088"/>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t" anchorCtr="0">
          <a:noAutofit/>
        </a:bodyPr>
        <a:lstStyle/>
        <a:p>
          <a:pPr marL="0" lvl="0" indent="0" algn="l" defTabSz="1289050" rtl="0">
            <a:lnSpc>
              <a:spcPct val="90000"/>
            </a:lnSpc>
            <a:spcBef>
              <a:spcPct val="0"/>
            </a:spcBef>
            <a:spcAft>
              <a:spcPct val="35000"/>
            </a:spcAft>
            <a:buNone/>
          </a:pPr>
          <a:endParaRPr lang="he-IL" sz="2900" kern="1200" dirty="0"/>
        </a:p>
        <a:p>
          <a:pPr marL="228600" lvl="1" indent="-228600" algn="l" defTabSz="1022350" rtl="0">
            <a:lnSpc>
              <a:spcPct val="90000"/>
            </a:lnSpc>
            <a:spcBef>
              <a:spcPct val="0"/>
            </a:spcBef>
            <a:spcAft>
              <a:spcPct val="15000"/>
            </a:spcAft>
            <a:buChar char="•"/>
          </a:pPr>
          <a:r>
            <a:rPr lang="en-US" sz="2300" kern="1200" dirty="0"/>
            <a:t>Establishing a network outside of Israel together with a local investor or franchise (negotiations have commenced)</a:t>
          </a:r>
          <a:endParaRPr lang="he-IL" sz="2300" kern="1200" dirty="0"/>
        </a:p>
        <a:p>
          <a:pPr marL="228600" lvl="1" indent="-228600" algn="l" defTabSz="1022350" rtl="0">
            <a:lnSpc>
              <a:spcPct val="90000"/>
            </a:lnSpc>
            <a:spcBef>
              <a:spcPct val="0"/>
            </a:spcBef>
            <a:spcAft>
              <a:spcPct val="15000"/>
            </a:spcAft>
            <a:buChar char="•"/>
          </a:pPr>
          <a:r>
            <a:rPr lang="en-US" sz="2300" kern="1200" dirty="0"/>
            <a:t>Expanding the variety of watch brands (in progress)</a:t>
          </a:r>
        </a:p>
      </dsp:txBody>
      <dsp:txXfrm>
        <a:off x="73027" y="0"/>
        <a:ext cx="4678480" cy="280708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36DC6A-3BBA-4D5E-9AF8-3F18E2486C85}">
      <dsp:nvSpPr>
        <dsp:cNvPr id="0" name=""/>
        <dsp:cNvSpPr/>
      </dsp:nvSpPr>
      <dsp:spPr>
        <a:xfrm rot="16200000">
          <a:off x="2880319" y="-2880319"/>
          <a:ext cx="5400600" cy="11161240"/>
        </a:xfrm>
        <a:prstGeom prst="flowChartManualOperation">
          <a:avLst/>
        </a:prstGeom>
        <a:solidFill>
          <a:schemeClr val="accent1">
            <a:hueOff val="0"/>
            <a:satOff val="0"/>
            <a:lumOff val="0"/>
            <a:alphaOff val="0"/>
          </a:schemeClr>
        </a:solidFill>
        <a:ln w="19050" cap="flat" cmpd="sng" algn="ctr">
          <a:solidFill>
            <a:schemeClr val="lt1">
              <a:hueOff val="0"/>
              <a:satOff val="0"/>
              <a:lumOff val="0"/>
              <a:alphaOff val="0"/>
            </a:schemeClr>
          </a:solidFill>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lvl="0" indent="0" algn="l" defTabSz="1066800" rtl="0">
            <a:lnSpc>
              <a:spcPct val="90000"/>
            </a:lnSpc>
            <a:spcBef>
              <a:spcPct val="0"/>
            </a:spcBef>
            <a:spcAft>
              <a:spcPct val="35000"/>
            </a:spcAft>
            <a:buNone/>
          </a:pPr>
          <a:r>
            <a:rPr lang="en-US" sz="2400" b="1" kern="1200" dirty="0"/>
            <a:t>Penetrating and Expanding Supplementary and Complementary Segments</a:t>
          </a:r>
          <a:endParaRPr lang="en-US" sz="2400" kern="1200" dirty="0"/>
        </a:p>
        <a:p>
          <a:pPr marL="0" lvl="0" indent="0" algn="l" defTabSz="1066800" rtl="1">
            <a:lnSpc>
              <a:spcPct val="90000"/>
            </a:lnSpc>
            <a:spcBef>
              <a:spcPct val="0"/>
            </a:spcBef>
            <a:spcAft>
              <a:spcPct val="35000"/>
            </a:spcAft>
            <a:buNone/>
          </a:pPr>
          <a:r>
            <a:rPr lang="en-US" sz="2400" kern="1200" dirty="0"/>
            <a:t>Continuing to expand the wedding ring segment using advertising – generating more “traffic” at the stores and expanding the product range.</a:t>
          </a:r>
        </a:p>
        <a:p>
          <a:pPr marL="0" lvl="0" indent="0" algn="l" defTabSz="1066800" rtl="1">
            <a:lnSpc>
              <a:spcPct val="90000"/>
            </a:lnSpc>
            <a:spcBef>
              <a:spcPct val="0"/>
            </a:spcBef>
            <a:spcAft>
              <a:spcPct val="35000"/>
            </a:spcAft>
            <a:buNone/>
          </a:pPr>
          <a:r>
            <a:rPr lang="en-US" sz="2400" kern="1200" dirty="0"/>
            <a:t>Increasing watch sales – the company’s goal is to change the sales mix so that watch sales comprise 25% of the total sales.</a:t>
          </a:r>
        </a:p>
        <a:p>
          <a:pPr marL="0" lvl="0" indent="0" algn="l" defTabSz="1066800" rtl="1">
            <a:lnSpc>
              <a:spcPct val="90000"/>
            </a:lnSpc>
            <a:spcBef>
              <a:spcPct val="0"/>
            </a:spcBef>
            <a:spcAft>
              <a:spcPct val="35000"/>
            </a:spcAft>
            <a:buNone/>
          </a:pPr>
          <a:r>
            <a:rPr lang="en-US" sz="2400" kern="1200" dirty="0"/>
            <a:t>Penetrating the pen and cufflink segment</a:t>
          </a:r>
          <a:endParaRPr lang="he-IL" sz="2400" kern="1200" dirty="0"/>
        </a:p>
      </dsp:txBody>
      <dsp:txXfrm rot="5400000">
        <a:off x="-1" y="1080121"/>
        <a:ext cx="11161240" cy="324036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48297C-DA20-4925-A879-EF981B627531}">
      <dsp:nvSpPr>
        <dsp:cNvPr id="0" name=""/>
        <dsp:cNvSpPr/>
      </dsp:nvSpPr>
      <dsp:spPr>
        <a:xfrm rot="10800000" flipH="1">
          <a:off x="0" y="288031"/>
          <a:ext cx="3608498" cy="1743461"/>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1433" tIns="68580" rIns="128016" bIns="68580" numCol="1" spcCol="1270" anchor="ctr" anchorCtr="0">
          <a:noAutofit/>
        </a:bodyPr>
        <a:lstStyle/>
        <a:p>
          <a:pPr marL="0" lvl="0" indent="0" algn="ctr" defTabSz="800100" rtl="0">
            <a:lnSpc>
              <a:spcPct val="90000"/>
            </a:lnSpc>
            <a:spcBef>
              <a:spcPct val="0"/>
            </a:spcBef>
            <a:spcAft>
              <a:spcPct val="35000"/>
            </a:spcAft>
            <a:buNone/>
          </a:pPr>
          <a:r>
            <a:rPr lang="en-US" sz="1800" kern="1200" dirty="0"/>
            <a:t>Online sales - Selling items online through the company’s website - the company’s website is ready to be launched.</a:t>
          </a:r>
          <a:endParaRPr lang="he-IL" sz="1800" kern="1200" dirty="0"/>
        </a:p>
      </dsp:txBody>
      <dsp:txXfrm rot="10800000">
        <a:off x="0" y="288031"/>
        <a:ext cx="3172633" cy="1743461"/>
      </dsp:txXfrm>
    </dsp:sp>
    <dsp:sp modelId="{9B033084-5905-477A-B660-F505FBAC9D73}">
      <dsp:nvSpPr>
        <dsp:cNvPr id="0" name=""/>
        <dsp:cNvSpPr/>
      </dsp:nvSpPr>
      <dsp:spPr>
        <a:xfrm>
          <a:off x="3112545" y="432049"/>
          <a:ext cx="1567974" cy="1567974"/>
        </a:xfrm>
        <a:prstGeom prst="ellipse">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9D4C21-7469-44FD-AF69-407E3F5D7EAA}">
      <dsp:nvSpPr>
        <dsp:cNvPr id="0" name=""/>
        <dsp:cNvSpPr/>
      </dsp:nvSpPr>
      <dsp:spPr>
        <a:xfrm rot="10800000">
          <a:off x="1102833" y="1224137"/>
          <a:ext cx="3450755" cy="1845675"/>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33983" tIns="57150" rIns="106680" bIns="57150" numCol="1" spcCol="1270" anchor="ctr" anchorCtr="0">
          <a:noAutofit/>
        </a:bodyPr>
        <a:lstStyle/>
        <a:p>
          <a:pPr marL="0" lvl="0" indent="0" algn="ctr" defTabSz="666750" rtl="1">
            <a:lnSpc>
              <a:spcPct val="90000"/>
            </a:lnSpc>
            <a:spcBef>
              <a:spcPct val="0"/>
            </a:spcBef>
            <a:spcAft>
              <a:spcPct val="35000"/>
            </a:spcAft>
            <a:buNone/>
          </a:pPr>
          <a:r>
            <a:rPr lang="en-US" sz="1500" kern="1200" dirty="0"/>
            <a:t>Customer club- Expanding the Club and customer revenues – using a company that specializes in segmented communication and direct marketing</a:t>
          </a:r>
          <a:endParaRPr lang="he-IL" sz="1500" kern="1200" dirty="0"/>
        </a:p>
      </dsp:txBody>
      <dsp:txXfrm rot="10800000">
        <a:off x="1564252" y="1224137"/>
        <a:ext cx="2989336" cy="1845675"/>
      </dsp:txXfrm>
    </dsp:sp>
    <dsp:sp modelId="{90293028-A629-46E5-AD1F-55334D723EC5}">
      <dsp:nvSpPr>
        <dsp:cNvPr id="0" name=""/>
        <dsp:cNvSpPr/>
      </dsp:nvSpPr>
      <dsp:spPr>
        <a:xfrm>
          <a:off x="398145" y="1368155"/>
          <a:ext cx="1589680" cy="1549716"/>
        </a:xfrm>
        <a:prstGeom prst="ellipse">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CB773F-1FB3-4792-86A7-92705A2807C9}">
      <dsp:nvSpPr>
        <dsp:cNvPr id="0" name=""/>
        <dsp:cNvSpPr/>
      </dsp:nvSpPr>
      <dsp:spPr>
        <a:xfrm rot="10800000">
          <a:off x="877461" y="369031"/>
          <a:ext cx="5814827" cy="3259550"/>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31831" tIns="87630" rIns="163576" bIns="87630" numCol="1" spcCol="1270" anchor="t" anchorCtr="0">
          <a:noAutofit/>
        </a:bodyPr>
        <a:lstStyle/>
        <a:p>
          <a:pPr marL="0" lvl="0" indent="0" algn="l" defTabSz="1022350" rtl="0">
            <a:lnSpc>
              <a:spcPct val="90000"/>
            </a:lnSpc>
            <a:spcBef>
              <a:spcPct val="0"/>
            </a:spcBef>
            <a:spcAft>
              <a:spcPct val="35000"/>
            </a:spcAft>
            <a:buNone/>
          </a:pPr>
          <a:r>
            <a:rPr lang="en-US" sz="2300" b="1" kern="1200" dirty="0"/>
            <a:t>Service for Watches and Jewelry</a:t>
          </a:r>
          <a:endParaRPr lang="he-IL" sz="2300" kern="1200" dirty="0"/>
        </a:p>
        <a:p>
          <a:pPr marL="171450" lvl="1" indent="-171450" algn="l" defTabSz="800100" rtl="0">
            <a:lnSpc>
              <a:spcPct val="90000"/>
            </a:lnSpc>
            <a:spcBef>
              <a:spcPct val="0"/>
            </a:spcBef>
            <a:spcAft>
              <a:spcPct val="15000"/>
            </a:spcAft>
            <a:buChar char="•"/>
          </a:pPr>
          <a:r>
            <a:rPr lang="en-US" sz="1800" kern="1200" dirty="0"/>
            <a:t>Establishing a goldsmith and watch and jewelry repair service at several select stores. A skilled employee will sit at these branches and make “simple” repairs to watches and jewelry. This move is expected to increase the select stores’ annual turnover by approx. 300,000 ILS. </a:t>
          </a:r>
          <a:endParaRPr lang="he-IL" sz="1800" kern="1200" dirty="0"/>
        </a:p>
      </dsp:txBody>
      <dsp:txXfrm rot="10800000">
        <a:off x="1692348" y="369031"/>
        <a:ext cx="4999940" cy="3259550"/>
      </dsp:txXfrm>
    </dsp:sp>
    <dsp:sp modelId="{3501DC3D-41FC-4E6F-BFF3-A01CFB3B55DE}">
      <dsp:nvSpPr>
        <dsp:cNvPr id="0" name=""/>
        <dsp:cNvSpPr/>
      </dsp:nvSpPr>
      <dsp:spPr>
        <a:xfrm>
          <a:off x="292487" y="828857"/>
          <a:ext cx="2339899" cy="2339899"/>
        </a:xfrm>
        <a:prstGeom prst="ellipse">
          <a:avLst/>
        </a:prstGeom>
        <a:solidFill>
          <a:schemeClr val="accent1">
            <a:tint val="50000"/>
            <a:hueOff val="0"/>
            <a:satOff val="0"/>
            <a:lumOff val="0"/>
            <a:alphaOff val="0"/>
          </a:schemeClr>
        </a:solidFill>
        <a:ln w="19050" cap="flat" cmpd="sng" algn="ctr">
          <a:solidFill>
            <a:schemeClr val="lt1">
              <a:hueOff val="0"/>
              <a:satOff val="0"/>
              <a:lumOff val="0"/>
              <a:alphaOff val="0"/>
            </a:schemeClr>
          </a:solidFill>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כותרת עליונה 1"/>
          <p:cNvSpPr>
            <a:spLocks noGrp="1"/>
          </p:cNvSpPr>
          <p:nvPr>
            <p:ph type="hdr" sz="quarter"/>
          </p:nvPr>
        </p:nvSpPr>
        <p:spPr>
          <a:xfrm>
            <a:off x="0" y="0"/>
            <a:ext cx="2949099" cy="496967"/>
          </a:xfrm>
          <a:prstGeom prst="rect">
            <a:avLst/>
          </a:prstGeom>
        </p:spPr>
        <p:txBody>
          <a:bodyPr vert="horz" lIns="91440" tIns="45720" rIns="91440" bIns="45720" rtlCol="1"/>
          <a:lstStyle>
            <a:lvl1pPr algn="r" latinLnBrk="0">
              <a:defRPr lang="he-IL" sz="1200"/>
            </a:lvl1pPr>
          </a:lstStyle>
          <a:p>
            <a:pPr algn="r" rtl="1"/>
            <a:endParaRPr lang="he-IL"/>
          </a:p>
        </p:txBody>
      </p:sp>
      <p:sp>
        <p:nvSpPr>
          <p:cNvPr id="3" name="מציין מיקום תאריך 2"/>
          <p:cNvSpPr>
            <a:spLocks noGrp="1"/>
          </p:cNvSpPr>
          <p:nvPr>
            <p:ph type="dt" sz="quarter" idx="1"/>
          </p:nvPr>
        </p:nvSpPr>
        <p:spPr>
          <a:xfrm>
            <a:off x="3854939" y="0"/>
            <a:ext cx="2949099" cy="496967"/>
          </a:xfrm>
          <a:prstGeom prst="rect">
            <a:avLst/>
          </a:prstGeom>
        </p:spPr>
        <p:txBody>
          <a:bodyPr vert="horz" lIns="91440" tIns="45720" rIns="91440" bIns="45720" rtlCol="1"/>
          <a:lstStyle>
            <a:lvl1pPr algn="r" latinLnBrk="0">
              <a:defRPr lang="he-IL" sz="1200"/>
            </a:lvl1pPr>
          </a:lstStyle>
          <a:p>
            <a:pPr algn="r" rtl="1"/>
            <a:fld id="{1C482589-CB2F-4003-801D-095B67490E73}" type="datetimeFigureOut">
              <a:rPr lang="he-IL"/>
              <a:t>ה'/אב/תשע"ח</a:t>
            </a:fld>
            <a:endParaRPr lang="he-IL"/>
          </a:p>
        </p:txBody>
      </p:sp>
      <p:sp>
        <p:nvSpPr>
          <p:cNvPr id="4" name="מציין מיקום כותרת תחתונה 3"/>
          <p:cNvSpPr>
            <a:spLocks noGrp="1"/>
          </p:cNvSpPr>
          <p:nvPr>
            <p:ph type="ftr" sz="quarter" idx="2"/>
          </p:nvPr>
        </p:nvSpPr>
        <p:spPr>
          <a:xfrm>
            <a:off x="0" y="9440646"/>
            <a:ext cx="2949099" cy="496967"/>
          </a:xfrm>
          <a:prstGeom prst="rect">
            <a:avLst/>
          </a:prstGeom>
        </p:spPr>
        <p:txBody>
          <a:bodyPr vert="horz" lIns="91440" tIns="45720" rIns="91440" bIns="45720" rtlCol="1" anchor="b"/>
          <a:lstStyle>
            <a:lvl1pPr algn="r" latinLnBrk="0">
              <a:defRPr lang="he-IL" sz="1200"/>
            </a:lvl1pPr>
          </a:lstStyle>
          <a:p>
            <a:pPr algn="r" rtl="1"/>
            <a:endParaRPr lang="he-IL"/>
          </a:p>
        </p:txBody>
      </p:sp>
      <p:sp>
        <p:nvSpPr>
          <p:cNvPr id="5" name="מציין מיקום מספר שקופית 4"/>
          <p:cNvSpPr>
            <a:spLocks noGrp="1"/>
          </p:cNvSpPr>
          <p:nvPr>
            <p:ph type="sldNum" sz="quarter" idx="3"/>
          </p:nvPr>
        </p:nvSpPr>
        <p:spPr>
          <a:xfrm>
            <a:off x="3854939" y="9440646"/>
            <a:ext cx="2949099" cy="496967"/>
          </a:xfrm>
          <a:prstGeom prst="rect">
            <a:avLst/>
          </a:prstGeom>
        </p:spPr>
        <p:txBody>
          <a:bodyPr vert="horz" lIns="91440" tIns="45720" rIns="91440" bIns="45720" rtlCol="1" anchor="b"/>
          <a:lstStyle>
            <a:lvl1pPr algn="r" latinLnBrk="0">
              <a:defRPr lang="he-IL" sz="1200"/>
            </a:lvl1pPr>
          </a:lstStyle>
          <a:p>
            <a:pPr algn="r" rtl="1"/>
            <a:fld id="{34A4844B-5D5D-4D8E-9E71-6B297DF4019B}" type="slidenum">
              <a:rPr lang="he-IL"/>
              <a:t>‹#›</a:t>
            </a:fld>
            <a:endParaRPr lang="he-IL"/>
          </a:p>
        </p:txBody>
      </p:sp>
    </p:spTree>
    <p:extLst>
      <p:ext uri="{BB962C8B-B14F-4D97-AF65-F5344CB8AC3E}">
        <p14:creationId xmlns:p14="http://schemas.microsoft.com/office/powerpoint/2010/main" val="38589861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כותרת עליונה 1"/>
          <p:cNvSpPr>
            <a:spLocks noGrp="1"/>
          </p:cNvSpPr>
          <p:nvPr>
            <p:ph type="hdr" sz="quarter"/>
          </p:nvPr>
        </p:nvSpPr>
        <p:spPr>
          <a:xfrm>
            <a:off x="0" y="0"/>
            <a:ext cx="2949099" cy="496967"/>
          </a:xfrm>
          <a:prstGeom prst="rect">
            <a:avLst/>
          </a:prstGeom>
        </p:spPr>
        <p:txBody>
          <a:bodyPr vert="horz" lIns="91440" tIns="45720" rIns="91440" bIns="45720" rtlCol="1"/>
          <a:lstStyle>
            <a:lvl1pPr algn="r" latinLnBrk="0">
              <a:defRPr lang="he-IL" sz="1200"/>
            </a:lvl1pPr>
          </a:lstStyle>
          <a:p>
            <a:pPr algn="r" rtl="1"/>
            <a:endParaRPr lang="he-IL"/>
          </a:p>
        </p:txBody>
      </p:sp>
      <p:sp>
        <p:nvSpPr>
          <p:cNvPr id="3" name="מציין מיקום תאריך 2"/>
          <p:cNvSpPr>
            <a:spLocks noGrp="1"/>
          </p:cNvSpPr>
          <p:nvPr>
            <p:ph type="dt" idx="1"/>
          </p:nvPr>
        </p:nvSpPr>
        <p:spPr>
          <a:xfrm>
            <a:off x="3854939" y="0"/>
            <a:ext cx="2949099" cy="496967"/>
          </a:xfrm>
          <a:prstGeom prst="rect">
            <a:avLst/>
          </a:prstGeom>
        </p:spPr>
        <p:txBody>
          <a:bodyPr vert="horz" lIns="91440" tIns="45720" rIns="91440" bIns="45720" rtlCol="1"/>
          <a:lstStyle>
            <a:lvl1pPr algn="r" latinLnBrk="0">
              <a:defRPr lang="he-IL" sz="1200"/>
            </a:lvl1pPr>
          </a:lstStyle>
          <a:p>
            <a:pPr algn="r" rtl="1"/>
            <a:fld id="{2A7D4DBF-746C-4C25-853D-8A1CBE8404F4}" type="datetimeFigureOut">
              <a:t>7/17/2018</a:t>
            </a:fld>
            <a:endParaRPr lang="he-IL"/>
          </a:p>
        </p:txBody>
      </p:sp>
      <p:sp>
        <p:nvSpPr>
          <p:cNvPr id="4" name="מציין מיקום תמונת שקופית 3"/>
          <p:cNvSpPr>
            <a:spLocks noGrp="1" noRot="1" noChangeAspect="1"/>
          </p:cNvSpPr>
          <p:nvPr>
            <p:ph type="sldImg" idx="2"/>
          </p:nvPr>
        </p:nvSpPr>
        <p:spPr>
          <a:xfrm>
            <a:off x="92075" y="746125"/>
            <a:ext cx="6621463" cy="3725863"/>
          </a:xfrm>
          <a:prstGeom prst="rect">
            <a:avLst/>
          </a:prstGeom>
          <a:noFill/>
          <a:ln w="12700">
            <a:solidFill>
              <a:prstClr val="black"/>
            </a:solidFill>
          </a:ln>
        </p:spPr>
        <p:txBody>
          <a:bodyPr vert="horz" lIns="91440" tIns="45720" rIns="91440" bIns="45720" rtlCol="1" anchor="ctr"/>
          <a:lstStyle/>
          <a:p>
            <a:pPr algn="r" rtl="1"/>
            <a:endParaRPr lang="he-IL"/>
          </a:p>
        </p:txBody>
      </p:sp>
      <p:sp>
        <p:nvSpPr>
          <p:cNvPr id="5" name="מציין מיקום הערות 4"/>
          <p:cNvSpPr>
            <a:spLocks noGrp="1"/>
          </p:cNvSpPr>
          <p:nvPr>
            <p:ph type="body" sz="quarter" idx="3"/>
          </p:nvPr>
        </p:nvSpPr>
        <p:spPr>
          <a:xfrm>
            <a:off x="680562" y="4721186"/>
            <a:ext cx="5444490" cy="4472702"/>
          </a:xfrm>
          <a:prstGeom prst="rect">
            <a:avLst/>
          </a:prstGeom>
        </p:spPr>
        <p:txBody>
          <a:bodyPr vert="horz" lIns="91440" tIns="45720" rIns="91440" bIns="45720" rtlCol="1"/>
          <a:lstStyle/>
          <a:p>
            <a:pPr lvl="0" algn="r" rtl="1"/>
            <a:r>
              <a:rPr lang="he-IL"/>
              <a:t>לחץ כדי לערוך סגנונות טקסט של תבנית בסיס</a:t>
            </a:r>
          </a:p>
          <a:p>
            <a:pPr lvl="1" algn="r" rtl="1"/>
            <a:r>
              <a:rPr lang="he-IL"/>
              <a:t>רמה שניה</a:t>
            </a:r>
          </a:p>
          <a:p>
            <a:pPr lvl="2" algn="r" rtl="1"/>
            <a:r>
              <a:rPr lang="he-IL"/>
              <a:t>רמה שלישית</a:t>
            </a:r>
          </a:p>
          <a:p>
            <a:pPr lvl="3" algn="r" rtl="1"/>
            <a:r>
              <a:rPr lang="he-IL"/>
              <a:t>רמה רביעית</a:t>
            </a:r>
          </a:p>
          <a:p>
            <a:pPr lvl="4" algn="r" rtl="1"/>
            <a:r>
              <a:rPr lang="he-IL"/>
              <a:t>רמה חמישית</a:t>
            </a:r>
          </a:p>
        </p:txBody>
      </p:sp>
      <p:sp>
        <p:nvSpPr>
          <p:cNvPr id="6" name="מציין מיקום כותרת תחתונה 5"/>
          <p:cNvSpPr>
            <a:spLocks noGrp="1"/>
          </p:cNvSpPr>
          <p:nvPr>
            <p:ph type="ftr" sz="quarter" idx="4"/>
          </p:nvPr>
        </p:nvSpPr>
        <p:spPr>
          <a:xfrm>
            <a:off x="0" y="9440646"/>
            <a:ext cx="2949099" cy="496967"/>
          </a:xfrm>
          <a:prstGeom prst="rect">
            <a:avLst/>
          </a:prstGeom>
        </p:spPr>
        <p:txBody>
          <a:bodyPr vert="horz" lIns="91440" tIns="45720" rIns="91440" bIns="45720" rtlCol="1" anchor="b"/>
          <a:lstStyle>
            <a:lvl1pPr algn="r" latinLnBrk="0">
              <a:defRPr lang="he-IL" sz="1200"/>
            </a:lvl1pPr>
          </a:lstStyle>
          <a:p>
            <a:pPr algn="r" rtl="1"/>
            <a:endParaRPr lang="he-IL"/>
          </a:p>
        </p:txBody>
      </p:sp>
      <p:sp>
        <p:nvSpPr>
          <p:cNvPr id="7" name="מציין מיקום מספר שקופית 6"/>
          <p:cNvSpPr>
            <a:spLocks noGrp="1"/>
          </p:cNvSpPr>
          <p:nvPr>
            <p:ph type="sldNum" sz="quarter" idx="5"/>
          </p:nvPr>
        </p:nvSpPr>
        <p:spPr>
          <a:xfrm>
            <a:off x="3854939" y="9440646"/>
            <a:ext cx="2949099" cy="496967"/>
          </a:xfrm>
          <a:prstGeom prst="rect">
            <a:avLst/>
          </a:prstGeom>
        </p:spPr>
        <p:txBody>
          <a:bodyPr vert="horz" lIns="91440" tIns="45720" rIns="91440" bIns="45720" rtlCol="1" anchor="b"/>
          <a:lstStyle>
            <a:lvl1pPr algn="r" latinLnBrk="0">
              <a:defRPr lang="he-IL" sz="1200"/>
            </a:lvl1pPr>
          </a:lstStyle>
          <a:p>
            <a:pPr algn="r" rtl="1"/>
            <a:fld id="{8DE0FDE7-FE71-46E3-9512-437B13AD5F46}" type="slidenum">
              <a:t>‹#›</a:t>
            </a:fld>
            <a:endParaRPr lang="he-IL"/>
          </a:p>
        </p:txBody>
      </p:sp>
    </p:spTree>
    <p:extLst>
      <p:ext uri="{BB962C8B-B14F-4D97-AF65-F5344CB8AC3E}">
        <p14:creationId xmlns:p14="http://schemas.microsoft.com/office/powerpoint/2010/main" val="3566979484"/>
      </p:ext>
    </p:extLst>
  </p:cSld>
  <p:clrMap bg1="lt1" tx1="dk1" bg2="lt2" tx2="dk2" accent1="accent1" accent2="accent2" accent3="accent3" accent4="accent4" accent5="accent5" accent6="accent6" hlink="hlink" folHlink="folHlink"/>
  <p:notesStyle>
    <a:lvl1pPr marL="0" algn="r" defTabSz="914400" rtl="0" eaLnBrk="1" latinLnBrk="0" hangingPunct="1">
      <a:defRPr lang="he-IL" sz="1200" kern="1200">
        <a:solidFill>
          <a:schemeClr val="tx1"/>
        </a:solidFill>
        <a:latin typeface="+mn-lt"/>
        <a:ea typeface="+mn-ea"/>
        <a:cs typeface="+mn-cs"/>
      </a:defRPr>
    </a:lvl1pPr>
    <a:lvl2pPr marL="457200" algn="r" defTabSz="914400" rtl="0" eaLnBrk="1" latinLnBrk="0" hangingPunct="1">
      <a:defRPr lang="he-IL" sz="1200" kern="1200">
        <a:solidFill>
          <a:schemeClr val="tx1"/>
        </a:solidFill>
        <a:latin typeface="+mn-lt"/>
        <a:ea typeface="+mn-ea"/>
        <a:cs typeface="+mn-cs"/>
      </a:defRPr>
    </a:lvl2pPr>
    <a:lvl3pPr marL="914400" algn="r" defTabSz="914400" rtl="0" eaLnBrk="1" latinLnBrk="0" hangingPunct="1">
      <a:defRPr lang="he-IL" sz="1200" kern="1200">
        <a:solidFill>
          <a:schemeClr val="tx1"/>
        </a:solidFill>
        <a:latin typeface="+mn-lt"/>
        <a:ea typeface="+mn-ea"/>
        <a:cs typeface="+mn-cs"/>
      </a:defRPr>
    </a:lvl3pPr>
    <a:lvl4pPr marL="1371600" algn="r" defTabSz="914400" rtl="0" eaLnBrk="1" latinLnBrk="0" hangingPunct="1">
      <a:defRPr lang="he-IL" sz="1200" kern="1200">
        <a:solidFill>
          <a:schemeClr val="tx1"/>
        </a:solidFill>
        <a:latin typeface="+mn-lt"/>
        <a:ea typeface="+mn-ea"/>
        <a:cs typeface="+mn-cs"/>
      </a:defRPr>
    </a:lvl4pPr>
    <a:lvl5pPr marL="1828800" algn="r" defTabSz="914400" rtl="0" eaLnBrk="1" latinLnBrk="0" hangingPunct="1">
      <a:defRPr lang="he-IL" sz="1200" kern="1200">
        <a:solidFill>
          <a:schemeClr val="tx1"/>
        </a:solidFill>
        <a:latin typeface="+mn-lt"/>
        <a:ea typeface="+mn-ea"/>
        <a:cs typeface="+mn-cs"/>
      </a:defRPr>
    </a:lvl5pPr>
    <a:lvl6pPr marL="2286000" algn="r" defTabSz="914400" rtl="0" eaLnBrk="1" latinLnBrk="0" hangingPunct="1">
      <a:defRPr lang="he-IL" sz="1200" kern="1200">
        <a:solidFill>
          <a:schemeClr val="tx1"/>
        </a:solidFill>
        <a:latin typeface="+mn-lt"/>
        <a:ea typeface="+mn-ea"/>
        <a:cs typeface="+mn-cs"/>
      </a:defRPr>
    </a:lvl6pPr>
    <a:lvl7pPr marL="2743200" algn="r" defTabSz="914400" rtl="0" eaLnBrk="1" latinLnBrk="0" hangingPunct="1">
      <a:defRPr lang="he-IL" sz="1200" kern="1200">
        <a:solidFill>
          <a:schemeClr val="tx1"/>
        </a:solidFill>
        <a:latin typeface="+mn-lt"/>
        <a:ea typeface="+mn-ea"/>
        <a:cs typeface="+mn-cs"/>
      </a:defRPr>
    </a:lvl7pPr>
    <a:lvl8pPr marL="3200400" algn="r" defTabSz="914400" rtl="0" eaLnBrk="1" latinLnBrk="0" hangingPunct="1">
      <a:defRPr lang="he-IL" sz="1200" kern="1200">
        <a:solidFill>
          <a:schemeClr val="tx1"/>
        </a:solidFill>
        <a:latin typeface="+mn-lt"/>
        <a:ea typeface="+mn-ea"/>
        <a:cs typeface="+mn-cs"/>
      </a:defRPr>
    </a:lvl8pPr>
    <a:lvl9pPr marL="3657600" algn="r" defTabSz="914400" rtl="0" eaLnBrk="1" latinLnBrk="0" hangingPunct="1">
      <a:defRPr lang="he-IL"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1674812" y="1524000"/>
            <a:ext cx="8839201" cy="3200400"/>
          </a:xfrm>
        </p:spPr>
        <p:txBody>
          <a:bodyPr>
            <a:noAutofit/>
          </a:bodyPr>
          <a:lstStyle>
            <a:lvl1pPr algn="r" latinLnBrk="0">
              <a:defRPr lang="he-IL" sz="5400"/>
            </a:lvl1pPr>
          </a:lstStyle>
          <a:p>
            <a:pPr algn="r" rtl="1"/>
            <a:r>
              <a:rPr lang="he-IL"/>
              <a:t>לחץ כדי לערוך סגנון כותרת של תבנית בסיס</a:t>
            </a:r>
            <a:endParaRPr lang="he-IL" dirty="0"/>
          </a:p>
        </p:txBody>
      </p:sp>
      <p:sp>
        <p:nvSpPr>
          <p:cNvPr id="3" name="כותרת משנה 2"/>
          <p:cNvSpPr>
            <a:spLocks noGrp="1"/>
          </p:cNvSpPr>
          <p:nvPr>
            <p:ph type="subTitle" idx="1"/>
          </p:nvPr>
        </p:nvSpPr>
        <p:spPr>
          <a:xfrm>
            <a:off x="3351212" y="4876800"/>
            <a:ext cx="7162799" cy="990600"/>
          </a:xfrm>
        </p:spPr>
        <p:txBody>
          <a:bodyPr lIns="91440">
            <a:normAutofit/>
          </a:bodyPr>
          <a:lstStyle>
            <a:lvl1pPr marL="0" indent="0" algn="r" latinLnBrk="0">
              <a:spcBef>
                <a:spcPts val="0"/>
              </a:spcBef>
              <a:buNone/>
              <a:defRPr lang="he-IL" sz="2000" cap="all" spc="250" baseline="0">
                <a:solidFill>
                  <a:schemeClr val="bg2">
                    <a:lumMod val="75000"/>
                  </a:schemeClr>
                </a:solidFill>
              </a:defRPr>
            </a:lvl1pPr>
            <a:lvl2pPr marL="457200" indent="0" algn="r" latinLnBrk="0">
              <a:buNone/>
              <a:defRPr lang="he-IL">
                <a:solidFill>
                  <a:schemeClr val="tx1">
                    <a:tint val="75000"/>
                  </a:schemeClr>
                </a:solidFill>
              </a:defRPr>
            </a:lvl2pPr>
            <a:lvl3pPr marL="914400" indent="0" algn="r" latinLnBrk="0">
              <a:buNone/>
              <a:defRPr lang="he-IL">
                <a:solidFill>
                  <a:schemeClr val="tx1">
                    <a:tint val="75000"/>
                  </a:schemeClr>
                </a:solidFill>
              </a:defRPr>
            </a:lvl3pPr>
            <a:lvl4pPr marL="1371600" indent="0" algn="r" latinLnBrk="0">
              <a:buNone/>
              <a:defRPr lang="he-IL">
                <a:solidFill>
                  <a:schemeClr val="tx1">
                    <a:tint val="75000"/>
                  </a:schemeClr>
                </a:solidFill>
              </a:defRPr>
            </a:lvl4pPr>
            <a:lvl5pPr marL="1828800" indent="0" algn="r" latinLnBrk="0">
              <a:buNone/>
              <a:defRPr lang="he-IL">
                <a:solidFill>
                  <a:schemeClr val="tx1">
                    <a:tint val="75000"/>
                  </a:schemeClr>
                </a:solidFill>
              </a:defRPr>
            </a:lvl5pPr>
            <a:lvl6pPr marL="2286000" indent="0" algn="r" latinLnBrk="0">
              <a:buNone/>
              <a:defRPr lang="he-IL">
                <a:solidFill>
                  <a:schemeClr val="tx1">
                    <a:tint val="75000"/>
                  </a:schemeClr>
                </a:solidFill>
              </a:defRPr>
            </a:lvl6pPr>
            <a:lvl7pPr marL="2743200" indent="0" algn="r" latinLnBrk="0">
              <a:buNone/>
              <a:defRPr lang="he-IL">
                <a:solidFill>
                  <a:schemeClr val="tx1">
                    <a:tint val="75000"/>
                  </a:schemeClr>
                </a:solidFill>
              </a:defRPr>
            </a:lvl7pPr>
            <a:lvl8pPr marL="3200400" indent="0" algn="r" latinLnBrk="0">
              <a:buNone/>
              <a:defRPr lang="he-IL">
                <a:solidFill>
                  <a:schemeClr val="tx1">
                    <a:tint val="75000"/>
                  </a:schemeClr>
                </a:solidFill>
              </a:defRPr>
            </a:lvl8pPr>
            <a:lvl9pPr marL="3657600" indent="0" algn="r" latinLnBrk="0">
              <a:buNone/>
              <a:defRPr lang="he-IL">
                <a:solidFill>
                  <a:schemeClr val="tx1">
                    <a:tint val="75000"/>
                  </a:schemeClr>
                </a:solidFill>
              </a:defRPr>
            </a:lvl9pPr>
          </a:lstStyle>
          <a:p>
            <a:pPr algn="r" rtl="1"/>
            <a:r>
              <a:rPr lang="he-IL"/>
              <a:t>לחץ כדי לערוך סגנון כותרת משנה של תבנית בסיס</a:t>
            </a:r>
            <a:endParaRPr lang="he-IL" dirty="0"/>
          </a:p>
        </p:txBody>
      </p:sp>
    </p:spTree>
    <p:extLst>
      <p:ext uri="{BB962C8B-B14F-4D97-AF65-F5344CB8AC3E}">
        <p14:creationId xmlns:p14="http://schemas.microsoft.com/office/powerpoint/2010/main" val="1988707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pPr algn="r" rtl="1"/>
            <a:r>
              <a:rPr lang="he-IL"/>
              <a:t>לחץ כדי לערוך סגנון כותרת של תבנית בסיס</a:t>
            </a:r>
          </a:p>
        </p:txBody>
      </p:sp>
      <p:sp>
        <p:nvSpPr>
          <p:cNvPr id="3" name="מציין מיקום תוכן 2"/>
          <p:cNvSpPr>
            <a:spLocks noGrp="1"/>
          </p:cNvSpPr>
          <p:nvPr>
            <p:ph idx="1"/>
          </p:nvPr>
        </p:nvSpPr>
        <p:spPr/>
        <p:txBody>
          <a:bodyPr/>
          <a:lstStyle>
            <a:lvl5pPr algn="r" latinLnBrk="0">
              <a:defRPr lang="he-IL"/>
            </a:lvl5pPr>
            <a:lvl6pPr algn="r" latinLnBrk="0">
              <a:defRPr lang="he-IL"/>
            </a:lvl6pPr>
            <a:lvl7pPr algn="r" latinLnBrk="0">
              <a:defRPr lang="he-IL"/>
            </a:lvl7pPr>
            <a:lvl8pPr algn="r" latinLnBrk="0">
              <a:defRPr lang="he-IL"/>
            </a:lvl8pPr>
            <a:lvl9pPr algn="r" latinLnBrk="0">
              <a:defRPr lang="he-IL"/>
            </a:lvl9pPr>
          </a:lstStyle>
          <a:p>
            <a:pPr lvl="0" algn="r" rtl="1"/>
            <a:r>
              <a:rPr lang="he-IL"/>
              <a:t>לחץ כדי לערוך סגנונות טקסט של תבנית בסיס</a:t>
            </a:r>
          </a:p>
          <a:p>
            <a:pPr lvl="1" algn="r" rtl="1"/>
            <a:r>
              <a:rPr lang="he-IL"/>
              <a:t>רמה שנייה</a:t>
            </a:r>
          </a:p>
          <a:p>
            <a:pPr lvl="2" algn="r" rtl="1"/>
            <a:r>
              <a:rPr lang="he-IL"/>
              <a:t>רמה שלישית</a:t>
            </a:r>
          </a:p>
          <a:p>
            <a:pPr lvl="3" algn="r" rtl="1"/>
            <a:r>
              <a:rPr lang="he-IL"/>
              <a:t>רמה רביעית</a:t>
            </a:r>
          </a:p>
          <a:p>
            <a:pPr lvl="4" algn="r" rtl="1"/>
            <a:r>
              <a:rPr lang="he-IL"/>
              <a:t>רמה חמישית</a:t>
            </a:r>
          </a:p>
        </p:txBody>
      </p:sp>
      <p:sp>
        <p:nvSpPr>
          <p:cNvPr id="4" name="מציין מיקום תאריך 3"/>
          <p:cNvSpPr>
            <a:spLocks noGrp="1"/>
          </p:cNvSpPr>
          <p:nvPr>
            <p:ph type="dt" sz="half" idx="10"/>
          </p:nvPr>
        </p:nvSpPr>
        <p:spPr/>
        <p:txBody>
          <a:bodyPr/>
          <a:lstStyle/>
          <a:p>
            <a:pPr algn="r" rtl="1"/>
            <a:fld id="{881DC1F7-A9E9-4D8B-8C97-C74523B2CF2A}" type="datetimeFigureOut">
              <a:t>7/17/2018</a:t>
            </a:fld>
            <a:endParaRPr lang="he-IL"/>
          </a:p>
        </p:txBody>
      </p:sp>
      <p:sp>
        <p:nvSpPr>
          <p:cNvPr id="5" name="מציין מיקום כותרת תחתונה 4"/>
          <p:cNvSpPr>
            <a:spLocks noGrp="1"/>
          </p:cNvSpPr>
          <p:nvPr>
            <p:ph type="ftr" sz="quarter" idx="11"/>
          </p:nvPr>
        </p:nvSpPr>
        <p:spPr/>
        <p:txBody>
          <a:bodyPr/>
          <a:lstStyle/>
          <a:p>
            <a:pPr algn="r" rtl="1"/>
            <a:endParaRPr lang="he-IL"/>
          </a:p>
        </p:txBody>
      </p:sp>
      <p:sp>
        <p:nvSpPr>
          <p:cNvPr id="6" name="מציין מיקום מספר שקופית 5"/>
          <p:cNvSpPr>
            <a:spLocks noGrp="1"/>
          </p:cNvSpPr>
          <p:nvPr>
            <p:ph type="sldNum" sz="quarter" idx="12"/>
          </p:nvPr>
        </p:nvSpPr>
        <p:spPr/>
        <p:txBody>
          <a:bodyPr/>
          <a:lstStyle>
            <a:lvl1pPr algn="l">
              <a:defRPr/>
            </a:lvl1pPr>
          </a:lstStyle>
          <a:p>
            <a:fld id="{299542E4-2CCF-42F6-9D92-ED568035133D}" type="slidenum">
              <a:rPr lang="he-IL" smtClean="0"/>
              <a:pPr/>
              <a:t>‹#›</a:t>
            </a:fld>
            <a:endParaRPr lang="he-IL"/>
          </a:p>
        </p:txBody>
      </p:sp>
    </p:spTree>
    <p:extLst>
      <p:ext uri="{BB962C8B-B14F-4D97-AF65-F5344CB8AC3E}">
        <p14:creationId xmlns:p14="http://schemas.microsoft.com/office/powerpoint/2010/main" val="440086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עליונה של מקטע">
    <p:spTree>
      <p:nvGrpSpPr>
        <p:cNvPr id="1" name=""/>
        <p:cNvGrpSpPr/>
        <p:nvPr/>
      </p:nvGrpSpPr>
      <p:grpSpPr>
        <a:xfrm>
          <a:off x="0" y="0"/>
          <a:ext cx="0" cy="0"/>
          <a:chOff x="0" y="0"/>
          <a:chExt cx="0" cy="0"/>
        </a:xfrm>
      </p:grpSpPr>
      <p:sp>
        <p:nvSpPr>
          <p:cNvPr id="2" name="כותרת 1"/>
          <p:cNvSpPr>
            <a:spLocks noGrp="1"/>
          </p:cNvSpPr>
          <p:nvPr>
            <p:ph type="title"/>
          </p:nvPr>
        </p:nvSpPr>
        <p:spPr>
          <a:xfrm>
            <a:off x="1293813" y="3429000"/>
            <a:ext cx="9601201" cy="2286000"/>
          </a:xfrm>
        </p:spPr>
        <p:txBody>
          <a:bodyPr anchor="b">
            <a:normAutofit/>
          </a:bodyPr>
          <a:lstStyle>
            <a:lvl1pPr algn="r" latinLnBrk="0">
              <a:defRPr lang="he-IL" sz="4800" b="0" cap="none" baseline="0"/>
            </a:lvl1pPr>
          </a:lstStyle>
          <a:p>
            <a:pPr algn="r" rtl="1"/>
            <a:r>
              <a:rPr lang="he-IL"/>
              <a:t>לחץ כדי לערוך סגנון כותרת של תבנית בסיס</a:t>
            </a:r>
          </a:p>
        </p:txBody>
      </p:sp>
      <p:sp>
        <p:nvSpPr>
          <p:cNvPr id="3" name="מציין מיקום טקסט 2"/>
          <p:cNvSpPr>
            <a:spLocks noGrp="1"/>
          </p:cNvSpPr>
          <p:nvPr>
            <p:ph type="body" idx="1"/>
          </p:nvPr>
        </p:nvSpPr>
        <p:spPr>
          <a:xfrm>
            <a:off x="3351212" y="685800"/>
            <a:ext cx="7543800" cy="1066800"/>
          </a:xfrm>
        </p:spPr>
        <p:txBody>
          <a:bodyPr lIns="91440" anchor="t"/>
          <a:lstStyle>
            <a:lvl1pPr marL="0" indent="0" algn="r" latinLnBrk="0">
              <a:spcBef>
                <a:spcPts val="0"/>
              </a:spcBef>
              <a:buNone/>
              <a:defRPr lang="he-IL" sz="2000" cap="all" spc="250" baseline="0">
                <a:solidFill>
                  <a:schemeClr val="bg2"/>
                </a:solidFill>
              </a:defRPr>
            </a:lvl1pPr>
            <a:lvl2pPr marL="457200" indent="0" algn="r" latinLnBrk="0">
              <a:buNone/>
              <a:defRPr lang="he-IL" sz="1800">
                <a:solidFill>
                  <a:schemeClr val="tx1">
                    <a:tint val="75000"/>
                  </a:schemeClr>
                </a:solidFill>
              </a:defRPr>
            </a:lvl2pPr>
            <a:lvl3pPr marL="914400" indent="0" algn="r" latinLnBrk="0">
              <a:buNone/>
              <a:defRPr lang="he-IL" sz="1600">
                <a:solidFill>
                  <a:schemeClr val="tx1">
                    <a:tint val="75000"/>
                  </a:schemeClr>
                </a:solidFill>
              </a:defRPr>
            </a:lvl3pPr>
            <a:lvl4pPr marL="1371600" indent="0" algn="r" latinLnBrk="0">
              <a:buNone/>
              <a:defRPr lang="he-IL" sz="1400">
                <a:solidFill>
                  <a:schemeClr val="tx1">
                    <a:tint val="75000"/>
                  </a:schemeClr>
                </a:solidFill>
              </a:defRPr>
            </a:lvl4pPr>
            <a:lvl5pPr marL="1828800" indent="0" algn="r" latinLnBrk="0">
              <a:buNone/>
              <a:defRPr lang="he-IL" sz="1400">
                <a:solidFill>
                  <a:schemeClr val="tx1">
                    <a:tint val="75000"/>
                  </a:schemeClr>
                </a:solidFill>
              </a:defRPr>
            </a:lvl5pPr>
            <a:lvl6pPr marL="2286000" indent="0" algn="r" latinLnBrk="0">
              <a:buNone/>
              <a:defRPr lang="he-IL" sz="1400">
                <a:solidFill>
                  <a:schemeClr val="tx1">
                    <a:tint val="75000"/>
                  </a:schemeClr>
                </a:solidFill>
              </a:defRPr>
            </a:lvl6pPr>
            <a:lvl7pPr marL="2743200" indent="0" algn="r" latinLnBrk="0">
              <a:buNone/>
              <a:defRPr lang="he-IL" sz="1400">
                <a:solidFill>
                  <a:schemeClr val="tx1">
                    <a:tint val="75000"/>
                  </a:schemeClr>
                </a:solidFill>
              </a:defRPr>
            </a:lvl7pPr>
            <a:lvl8pPr marL="3200400" indent="0" algn="r" latinLnBrk="0">
              <a:buNone/>
              <a:defRPr lang="he-IL" sz="1400">
                <a:solidFill>
                  <a:schemeClr val="tx1">
                    <a:tint val="75000"/>
                  </a:schemeClr>
                </a:solidFill>
              </a:defRPr>
            </a:lvl8pPr>
            <a:lvl9pPr marL="3657600" indent="0" algn="r" latinLnBrk="0">
              <a:buNone/>
              <a:defRPr lang="he-IL" sz="1400">
                <a:solidFill>
                  <a:schemeClr val="tx1">
                    <a:tint val="75000"/>
                  </a:schemeClr>
                </a:solidFill>
              </a:defRPr>
            </a:lvl9pPr>
          </a:lstStyle>
          <a:p>
            <a:pPr lvl="0" algn="r" rtl="1"/>
            <a:r>
              <a:rPr lang="he-IL"/>
              <a:t>לחץ כדי לערוך סגנונות טקסט של תבנית בסיס</a:t>
            </a:r>
          </a:p>
        </p:txBody>
      </p:sp>
      <p:sp>
        <p:nvSpPr>
          <p:cNvPr id="4" name="מציין מיקום תאריך 3"/>
          <p:cNvSpPr>
            <a:spLocks noGrp="1"/>
          </p:cNvSpPr>
          <p:nvPr>
            <p:ph type="dt" sz="half" idx="10"/>
          </p:nvPr>
        </p:nvSpPr>
        <p:spPr/>
        <p:txBody>
          <a:bodyPr/>
          <a:lstStyle/>
          <a:p>
            <a:pPr algn="r" rtl="1"/>
            <a:fld id="{881DC1F7-A9E9-4D8B-8C97-C74523B2CF2A}" type="datetimeFigureOut">
              <a:t>7/17/2018</a:t>
            </a:fld>
            <a:endParaRPr lang="he-IL"/>
          </a:p>
        </p:txBody>
      </p:sp>
      <p:sp>
        <p:nvSpPr>
          <p:cNvPr id="5" name="מציין מיקום כותרת תחתונה 4"/>
          <p:cNvSpPr>
            <a:spLocks noGrp="1"/>
          </p:cNvSpPr>
          <p:nvPr>
            <p:ph type="ftr" sz="quarter" idx="11"/>
          </p:nvPr>
        </p:nvSpPr>
        <p:spPr/>
        <p:txBody>
          <a:bodyPr/>
          <a:lstStyle/>
          <a:p>
            <a:pPr algn="r" rtl="1"/>
            <a:endParaRPr lang="he-IL"/>
          </a:p>
        </p:txBody>
      </p:sp>
      <p:sp>
        <p:nvSpPr>
          <p:cNvPr id="6" name="מציין מיקום מספר שקופית 5"/>
          <p:cNvSpPr>
            <a:spLocks noGrp="1"/>
          </p:cNvSpPr>
          <p:nvPr>
            <p:ph type="sldNum" sz="quarter" idx="12"/>
          </p:nvPr>
        </p:nvSpPr>
        <p:spPr/>
        <p:txBody>
          <a:bodyPr/>
          <a:lstStyle>
            <a:lvl1pPr algn="l">
              <a:defRPr/>
            </a:lvl1pPr>
          </a:lstStyle>
          <a:p>
            <a:fld id="{299542E4-2CCF-42F6-9D92-ED568035133D}" type="slidenum">
              <a:rPr lang="he-IL" smtClean="0"/>
              <a:pPr/>
              <a:t>‹#›</a:t>
            </a:fld>
            <a:endParaRPr lang="he-IL"/>
          </a:p>
        </p:txBody>
      </p:sp>
    </p:spTree>
    <p:extLst>
      <p:ext uri="{BB962C8B-B14F-4D97-AF65-F5344CB8AC3E}">
        <p14:creationId xmlns:p14="http://schemas.microsoft.com/office/powerpoint/2010/main" val="3357889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תוכן כפול">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lvl1pPr>
              <a:defRPr sz="3600"/>
            </a:lvl1pPr>
          </a:lstStyle>
          <a:p>
            <a:pPr algn="r" rtl="1"/>
            <a:r>
              <a:rPr lang="he-IL"/>
              <a:t>לחץ כדי לערוך סגנון כותרת של תבנית בסיס</a:t>
            </a:r>
            <a:endParaRPr lang="he-IL" dirty="0"/>
          </a:p>
        </p:txBody>
      </p:sp>
      <p:sp>
        <p:nvSpPr>
          <p:cNvPr id="3" name="מציין מיקום תוכן 2"/>
          <p:cNvSpPr>
            <a:spLocks noGrp="1"/>
          </p:cNvSpPr>
          <p:nvPr>
            <p:ph sz="half" idx="1"/>
          </p:nvPr>
        </p:nvSpPr>
        <p:spPr>
          <a:xfrm>
            <a:off x="1293813" y="1828800"/>
            <a:ext cx="4648199" cy="4343400"/>
          </a:xfrm>
        </p:spPr>
        <p:txBody>
          <a:bodyPr>
            <a:normAutofit/>
          </a:bodyPr>
          <a:lstStyle>
            <a:lvl1pPr algn="r" latinLnBrk="0">
              <a:defRPr lang="he-IL" sz="2400"/>
            </a:lvl1pPr>
            <a:lvl2pPr algn="r" latinLnBrk="0">
              <a:defRPr lang="he-IL" sz="2000"/>
            </a:lvl2pPr>
            <a:lvl3pPr algn="r" latinLnBrk="0">
              <a:defRPr lang="he-IL" sz="1800"/>
            </a:lvl3pPr>
            <a:lvl4pPr algn="r" latinLnBrk="0">
              <a:defRPr lang="he-IL" sz="1600"/>
            </a:lvl4pPr>
            <a:lvl5pPr algn="r" latinLnBrk="0">
              <a:defRPr lang="he-IL" sz="1600"/>
            </a:lvl5pPr>
            <a:lvl6pPr algn="r" latinLnBrk="0">
              <a:defRPr lang="he-IL" sz="1600"/>
            </a:lvl6pPr>
            <a:lvl7pPr algn="r" latinLnBrk="0">
              <a:defRPr lang="he-IL" sz="1600"/>
            </a:lvl7pPr>
            <a:lvl8pPr algn="r" latinLnBrk="0">
              <a:defRPr lang="he-IL" sz="1600"/>
            </a:lvl8pPr>
            <a:lvl9pPr algn="r" latinLnBrk="0">
              <a:defRPr lang="he-IL" sz="1600"/>
            </a:lvl9pPr>
          </a:lstStyle>
          <a:p>
            <a:pPr lvl="0" algn="r" rtl="1"/>
            <a:r>
              <a:rPr lang="he-IL"/>
              <a:t>לחץ כדי לערוך סגנונות טקסט של תבנית בסיס</a:t>
            </a:r>
          </a:p>
          <a:p>
            <a:pPr lvl="1" algn="r" rtl="1"/>
            <a:r>
              <a:rPr lang="he-IL"/>
              <a:t>רמה שנייה</a:t>
            </a:r>
          </a:p>
          <a:p>
            <a:pPr lvl="2" algn="r" rtl="1"/>
            <a:r>
              <a:rPr lang="he-IL"/>
              <a:t>רמה שלישית</a:t>
            </a:r>
          </a:p>
          <a:p>
            <a:pPr lvl="3" algn="r" rtl="1"/>
            <a:r>
              <a:rPr lang="he-IL"/>
              <a:t>רמה רביעית</a:t>
            </a:r>
          </a:p>
          <a:p>
            <a:pPr lvl="4" algn="r" rtl="1"/>
            <a:r>
              <a:rPr lang="he-IL"/>
              <a:t>רמה חמישית</a:t>
            </a:r>
            <a:endParaRPr lang="he-IL" dirty="0"/>
          </a:p>
        </p:txBody>
      </p:sp>
      <p:sp>
        <p:nvSpPr>
          <p:cNvPr id="4" name="מציין מיקום תוכן 3"/>
          <p:cNvSpPr>
            <a:spLocks noGrp="1"/>
          </p:cNvSpPr>
          <p:nvPr>
            <p:ph sz="half" idx="2"/>
          </p:nvPr>
        </p:nvSpPr>
        <p:spPr>
          <a:xfrm>
            <a:off x="6246812" y="1828801"/>
            <a:ext cx="4648202" cy="4343400"/>
          </a:xfrm>
        </p:spPr>
        <p:txBody>
          <a:bodyPr>
            <a:normAutofit/>
          </a:bodyPr>
          <a:lstStyle>
            <a:lvl1pPr algn="r" latinLnBrk="0">
              <a:defRPr lang="he-IL" sz="2400"/>
            </a:lvl1pPr>
            <a:lvl2pPr algn="r" latinLnBrk="0">
              <a:defRPr lang="he-IL" sz="2000"/>
            </a:lvl2pPr>
            <a:lvl3pPr algn="r" latinLnBrk="0">
              <a:defRPr lang="he-IL" sz="1800"/>
            </a:lvl3pPr>
            <a:lvl4pPr algn="r" latinLnBrk="0">
              <a:defRPr lang="he-IL" sz="1600"/>
            </a:lvl4pPr>
            <a:lvl5pPr algn="r" latinLnBrk="0">
              <a:defRPr lang="he-IL" sz="1600"/>
            </a:lvl5pPr>
            <a:lvl6pPr algn="r" latinLnBrk="0">
              <a:defRPr lang="he-IL" sz="1600"/>
            </a:lvl6pPr>
            <a:lvl7pPr algn="r" latinLnBrk="0">
              <a:defRPr lang="he-IL" sz="1600"/>
            </a:lvl7pPr>
            <a:lvl8pPr algn="r" latinLnBrk="0">
              <a:defRPr lang="he-IL" sz="1600"/>
            </a:lvl8pPr>
            <a:lvl9pPr algn="r" latinLnBrk="0">
              <a:defRPr lang="he-IL" sz="1600"/>
            </a:lvl9pPr>
          </a:lstStyle>
          <a:p>
            <a:pPr lvl="0" algn="r" rtl="1"/>
            <a:r>
              <a:rPr lang="he-IL"/>
              <a:t>לחץ כדי לערוך סגנונות טקסט של תבנית בסיס</a:t>
            </a:r>
          </a:p>
          <a:p>
            <a:pPr lvl="1" algn="r" rtl="1"/>
            <a:r>
              <a:rPr lang="he-IL"/>
              <a:t>רמה שנייה</a:t>
            </a:r>
          </a:p>
          <a:p>
            <a:pPr lvl="2" algn="r" rtl="1"/>
            <a:r>
              <a:rPr lang="he-IL"/>
              <a:t>רמה שלישית</a:t>
            </a:r>
          </a:p>
          <a:p>
            <a:pPr lvl="3" algn="r" rtl="1"/>
            <a:r>
              <a:rPr lang="he-IL"/>
              <a:t>רמה רביעית</a:t>
            </a:r>
          </a:p>
          <a:p>
            <a:pPr lvl="4" algn="r" rtl="1"/>
            <a:r>
              <a:rPr lang="he-IL"/>
              <a:t>רמה חמישית</a:t>
            </a:r>
          </a:p>
        </p:txBody>
      </p:sp>
      <p:sp>
        <p:nvSpPr>
          <p:cNvPr id="5" name="מציין מיקום תאריך 4"/>
          <p:cNvSpPr>
            <a:spLocks noGrp="1"/>
          </p:cNvSpPr>
          <p:nvPr>
            <p:ph type="dt" sz="half" idx="10"/>
          </p:nvPr>
        </p:nvSpPr>
        <p:spPr/>
        <p:txBody>
          <a:bodyPr/>
          <a:lstStyle/>
          <a:p>
            <a:pPr algn="r" rtl="1"/>
            <a:fld id="{881DC1F7-A9E9-4D8B-8C97-C74523B2CF2A}" type="datetimeFigureOut">
              <a:t>7/17/2018</a:t>
            </a:fld>
            <a:endParaRPr lang="he-IL"/>
          </a:p>
        </p:txBody>
      </p:sp>
      <p:sp>
        <p:nvSpPr>
          <p:cNvPr id="6" name="מציין מיקום כותרת תחתונה 5"/>
          <p:cNvSpPr>
            <a:spLocks noGrp="1"/>
          </p:cNvSpPr>
          <p:nvPr>
            <p:ph type="ftr" sz="quarter" idx="11"/>
          </p:nvPr>
        </p:nvSpPr>
        <p:spPr/>
        <p:txBody>
          <a:bodyPr/>
          <a:lstStyle/>
          <a:p>
            <a:pPr algn="r" rtl="1"/>
            <a:endParaRPr lang="he-IL"/>
          </a:p>
        </p:txBody>
      </p:sp>
      <p:sp>
        <p:nvSpPr>
          <p:cNvPr id="7" name="מציין מיקום מספר שקופית 6"/>
          <p:cNvSpPr>
            <a:spLocks noGrp="1"/>
          </p:cNvSpPr>
          <p:nvPr>
            <p:ph type="sldNum" sz="quarter" idx="12"/>
          </p:nvPr>
        </p:nvSpPr>
        <p:spPr/>
        <p:txBody>
          <a:bodyPr/>
          <a:lstStyle>
            <a:lvl1pPr algn="l">
              <a:defRPr/>
            </a:lvl1pPr>
          </a:lstStyle>
          <a:p>
            <a:fld id="{299542E4-2CCF-42F6-9D92-ED568035133D}" type="slidenum">
              <a:rPr lang="he-IL" smtClean="0"/>
              <a:pPr/>
              <a:t>‹#›</a:t>
            </a:fld>
            <a:endParaRPr lang="he-IL"/>
          </a:p>
        </p:txBody>
      </p:sp>
    </p:spTree>
    <p:extLst>
      <p:ext uri="{BB962C8B-B14F-4D97-AF65-F5344CB8AC3E}">
        <p14:creationId xmlns:p14="http://schemas.microsoft.com/office/powerpoint/2010/main" val="1413878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1293813" y="381000"/>
            <a:ext cx="9601200" cy="1143000"/>
          </a:xfrm>
        </p:spPr>
        <p:txBody>
          <a:bodyPr>
            <a:normAutofit/>
          </a:bodyPr>
          <a:lstStyle>
            <a:lvl1pPr algn="r" latinLnBrk="0">
              <a:defRPr lang="he-IL" sz="3600"/>
            </a:lvl1pPr>
          </a:lstStyle>
          <a:p>
            <a:pPr algn="r" rtl="1"/>
            <a:r>
              <a:rPr lang="he-IL"/>
              <a:t>לחץ כדי לערוך סגנון כותרת של תבנית בסיס</a:t>
            </a:r>
            <a:endParaRPr lang="he-IL" dirty="0"/>
          </a:p>
        </p:txBody>
      </p:sp>
      <p:sp>
        <p:nvSpPr>
          <p:cNvPr id="3" name="מציין מיקום טקסט 2"/>
          <p:cNvSpPr>
            <a:spLocks noGrp="1"/>
          </p:cNvSpPr>
          <p:nvPr>
            <p:ph type="body" idx="1"/>
          </p:nvPr>
        </p:nvSpPr>
        <p:spPr>
          <a:xfrm>
            <a:off x="1293813" y="1676400"/>
            <a:ext cx="4646376" cy="762000"/>
          </a:xfrm>
        </p:spPr>
        <p:txBody>
          <a:bodyPr anchor="ctr"/>
          <a:lstStyle>
            <a:lvl1pPr marL="0" indent="0" algn="r" latinLnBrk="0">
              <a:spcBef>
                <a:spcPts val="0"/>
              </a:spcBef>
              <a:buNone/>
              <a:defRPr lang="he-IL" sz="2400" b="0"/>
            </a:lvl1pPr>
            <a:lvl2pPr marL="457200" indent="0" algn="r" latinLnBrk="0">
              <a:buNone/>
              <a:defRPr lang="he-IL" sz="2000" b="1"/>
            </a:lvl2pPr>
            <a:lvl3pPr marL="914400" indent="0" algn="r" latinLnBrk="0">
              <a:buNone/>
              <a:defRPr lang="he-IL" sz="1800" b="1"/>
            </a:lvl3pPr>
            <a:lvl4pPr marL="1371600" indent="0" algn="r" latinLnBrk="0">
              <a:buNone/>
              <a:defRPr lang="he-IL" sz="1600" b="1"/>
            </a:lvl4pPr>
            <a:lvl5pPr marL="1828800" indent="0" algn="r" latinLnBrk="0">
              <a:buNone/>
              <a:defRPr lang="he-IL" sz="1600" b="1"/>
            </a:lvl5pPr>
            <a:lvl6pPr marL="2286000" indent="0" algn="r" latinLnBrk="0">
              <a:buNone/>
              <a:defRPr lang="he-IL" sz="1600" b="1"/>
            </a:lvl6pPr>
            <a:lvl7pPr marL="2743200" indent="0" algn="r" latinLnBrk="0">
              <a:buNone/>
              <a:defRPr lang="he-IL" sz="1600" b="1"/>
            </a:lvl7pPr>
            <a:lvl8pPr marL="3200400" indent="0" algn="r" latinLnBrk="0">
              <a:buNone/>
              <a:defRPr lang="he-IL" sz="1600" b="1"/>
            </a:lvl8pPr>
            <a:lvl9pPr marL="3657600" indent="0" algn="r" latinLnBrk="0">
              <a:buNone/>
              <a:defRPr lang="he-IL" sz="1600" b="1"/>
            </a:lvl9pPr>
          </a:lstStyle>
          <a:p>
            <a:pPr lvl="0" algn="r" rtl="1"/>
            <a:r>
              <a:rPr lang="he-IL"/>
              <a:t>לחץ כדי לערוך סגנונות טקסט של תבנית בסיס</a:t>
            </a:r>
          </a:p>
        </p:txBody>
      </p:sp>
      <p:sp>
        <p:nvSpPr>
          <p:cNvPr id="4" name="מציין מיקום תוכן 3"/>
          <p:cNvSpPr>
            <a:spLocks noGrp="1"/>
          </p:cNvSpPr>
          <p:nvPr>
            <p:ph sz="half" idx="2"/>
          </p:nvPr>
        </p:nvSpPr>
        <p:spPr>
          <a:xfrm>
            <a:off x="1293813" y="2438400"/>
            <a:ext cx="4648199" cy="3733800"/>
          </a:xfrm>
        </p:spPr>
        <p:txBody>
          <a:bodyPr>
            <a:normAutofit/>
          </a:bodyPr>
          <a:lstStyle>
            <a:lvl1pPr algn="r" latinLnBrk="0">
              <a:defRPr lang="he-IL" sz="2000"/>
            </a:lvl1pPr>
            <a:lvl2pPr algn="r" latinLnBrk="0">
              <a:defRPr lang="he-IL" sz="1800"/>
            </a:lvl2pPr>
            <a:lvl3pPr algn="r" latinLnBrk="0">
              <a:defRPr lang="he-IL" sz="1600"/>
            </a:lvl3pPr>
            <a:lvl4pPr algn="r" latinLnBrk="0">
              <a:defRPr lang="he-IL" sz="1400"/>
            </a:lvl4pPr>
            <a:lvl5pPr algn="r" latinLnBrk="0">
              <a:defRPr lang="he-IL" sz="1400"/>
            </a:lvl5pPr>
            <a:lvl6pPr algn="r" latinLnBrk="0">
              <a:defRPr lang="he-IL" sz="1400"/>
            </a:lvl6pPr>
            <a:lvl7pPr algn="r" latinLnBrk="0">
              <a:defRPr lang="he-IL" sz="1400"/>
            </a:lvl7pPr>
            <a:lvl8pPr algn="r" latinLnBrk="0">
              <a:defRPr lang="he-IL" sz="1400"/>
            </a:lvl8pPr>
            <a:lvl9pPr algn="r" latinLnBrk="0">
              <a:defRPr lang="he-IL" sz="1400"/>
            </a:lvl9pPr>
          </a:lstStyle>
          <a:p>
            <a:pPr lvl="0" algn="r" rtl="1"/>
            <a:r>
              <a:rPr lang="he-IL"/>
              <a:t>לחץ כדי לערוך סגנונות טקסט של תבנית בסיס</a:t>
            </a:r>
          </a:p>
          <a:p>
            <a:pPr lvl="1" algn="r" rtl="1"/>
            <a:r>
              <a:rPr lang="he-IL"/>
              <a:t>רמה שנייה</a:t>
            </a:r>
          </a:p>
          <a:p>
            <a:pPr lvl="2" algn="r" rtl="1"/>
            <a:r>
              <a:rPr lang="he-IL"/>
              <a:t>רמה שלישית</a:t>
            </a:r>
          </a:p>
          <a:p>
            <a:pPr lvl="3" algn="r" rtl="1"/>
            <a:r>
              <a:rPr lang="he-IL"/>
              <a:t>רמה רביעית</a:t>
            </a:r>
          </a:p>
          <a:p>
            <a:pPr lvl="4" algn="r" rtl="1"/>
            <a:r>
              <a:rPr lang="he-IL"/>
              <a:t>רמה חמישית</a:t>
            </a:r>
          </a:p>
        </p:txBody>
      </p:sp>
      <p:sp>
        <p:nvSpPr>
          <p:cNvPr id="5" name="מציין מיקום טקסט 4"/>
          <p:cNvSpPr>
            <a:spLocks noGrp="1"/>
          </p:cNvSpPr>
          <p:nvPr>
            <p:ph type="body" sz="quarter" idx="3"/>
          </p:nvPr>
        </p:nvSpPr>
        <p:spPr>
          <a:xfrm>
            <a:off x="6246812" y="1676400"/>
            <a:ext cx="4648201" cy="762000"/>
          </a:xfrm>
        </p:spPr>
        <p:txBody>
          <a:bodyPr anchor="ctr"/>
          <a:lstStyle>
            <a:lvl1pPr marL="0" indent="0" algn="r" latinLnBrk="0">
              <a:spcBef>
                <a:spcPts val="0"/>
              </a:spcBef>
              <a:buNone/>
              <a:defRPr lang="he-IL" sz="2400" b="0"/>
            </a:lvl1pPr>
            <a:lvl2pPr marL="457200" indent="0" algn="r" latinLnBrk="0">
              <a:buNone/>
              <a:defRPr lang="he-IL" sz="2000" b="1"/>
            </a:lvl2pPr>
            <a:lvl3pPr marL="914400" indent="0" algn="r" latinLnBrk="0">
              <a:buNone/>
              <a:defRPr lang="he-IL" sz="1800" b="1"/>
            </a:lvl3pPr>
            <a:lvl4pPr marL="1371600" indent="0" algn="r" latinLnBrk="0">
              <a:buNone/>
              <a:defRPr lang="he-IL" sz="1600" b="1"/>
            </a:lvl4pPr>
            <a:lvl5pPr marL="1828800" indent="0" algn="r" latinLnBrk="0">
              <a:buNone/>
              <a:defRPr lang="he-IL" sz="1600" b="1"/>
            </a:lvl5pPr>
            <a:lvl6pPr marL="2286000" indent="0" algn="r" latinLnBrk="0">
              <a:buNone/>
              <a:defRPr lang="he-IL" sz="1600" b="1"/>
            </a:lvl6pPr>
            <a:lvl7pPr marL="2743200" indent="0" algn="r" latinLnBrk="0">
              <a:buNone/>
              <a:defRPr lang="he-IL" sz="1600" b="1"/>
            </a:lvl7pPr>
            <a:lvl8pPr marL="3200400" indent="0" algn="r" latinLnBrk="0">
              <a:buNone/>
              <a:defRPr lang="he-IL" sz="1600" b="1"/>
            </a:lvl8pPr>
            <a:lvl9pPr marL="3657600" indent="0" algn="r" latinLnBrk="0">
              <a:buNone/>
              <a:defRPr lang="he-IL" sz="1600" b="1"/>
            </a:lvl9pPr>
          </a:lstStyle>
          <a:p>
            <a:pPr lvl="0" algn="r" rtl="1"/>
            <a:r>
              <a:rPr lang="he-IL"/>
              <a:t>לחץ כדי לערוך סגנונות טקסט של תבנית בסיס</a:t>
            </a:r>
          </a:p>
        </p:txBody>
      </p:sp>
      <p:sp>
        <p:nvSpPr>
          <p:cNvPr id="6" name="מציין מיקום תוכן 5"/>
          <p:cNvSpPr>
            <a:spLocks noGrp="1"/>
          </p:cNvSpPr>
          <p:nvPr>
            <p:ph sz="quarter" idx="4"/>
          </p:nvPr>
        </p:nvSpPr>
        <p:spPr>
          <a:xfrm>
            <a:off x="6246812" y="2438400"/>
            <a:ext cx="4648201" cy="3733800"/>
          </a:xfrm>
        </p:spPr>
        <p:txBody>
          <a:bodyPr>
            <a:normAutofit/>
          </a:bodyPr>
          <a:lstStyle>
            <a:lvl1pPr algn="r" latinLnBrk="0">
              <a:defRPr lang="he-IL" sz="2000"/>
            </a:lvl1pPr>
            <a:lvl2pPr algn="r" latinLnBrk="0">
              <a:defRPr lang="he-IL" sz="1800"/>
            </a:lvl2pPr>
            <a:lvl3pPr algn="r" latinLnBrk="0">
              <a:defRPr lang="he-IL" sz="1600"/>
            </a:lvl3pPr>
            <a:lvl4pPr algn="r" latinLnBrk="0">
              <a:defRPr lang="he-IL" sz="1400"/>
            </a:lvl4pPr>
            <a:lvl5pPr algn="r" latinLnBrk="0">
              <a:defRPr lang="he-IL" sz="1400"/>
            </a:lvl5pPr>
            <a:lvl6pPr algn="r" latinLnBrk="0">
              <a:defRPr lang="he-IL" sz="1400"/>
            </a:lvl6pPr>
            <a:lvl7pPr algn="r" latinLnBrk="0">
              <a:defRPr lang="he-IL" sz="1400"/>
            </a:lvl7pPr>
            <a:lvl8pPr algn="r" latinLnBrk="0">
              <a:defRPr lang="he-IL" sz="1400"/>
            </a:lvl8pPr>
            <a:lvl9pPr algn="r" latinLnBrk="0">
              <a:defRPr lang="he-IL" sz="1400"/>
            </a:lvl9pPr>
          </a:lstStyle>
          <a:p>
            <a:pPr lvl="0" algn="r" rtl="1"/>
            <a:r>
              <a:rPr lang="he-IL"/>
              <a:t>לחץ כדי לערוך סגנונות טקסט של תבנית בסיס</a:t>
            </a:r>
          </a:p>
          <a:p>
            <a:pPr lvl="1" algn="r" rtl="1"/>
            <a:r>
              <a:rPr lang="he-IL"/>
              <a:t>רמה שנייה</a:t>
            </a:r>
          </a:p>
          <a:p>
            <a:pPr lvl="2" algn="r" rtl="1"/>
            <a:r>
              <a:rPr lang="he-IL"/>
              <a:t>רמה שלישית</a:t>
            </a:r>
          </a:p>
          <a:p>
            <a:pPr lvl="3" algn="r" rtl="1"/>
            <a:r>
              <a:rPr lang="he-IL"/>
              <a:t>רמה רביעית</a:t>
            </a:r>
          </a:p>
          <a:p>
            <a:pPr lvl="4" algn="r" rtl="1"/>
            <a:r>
              <a:rPr lang="he-IL"/>
              <a:t>רמה חמישית</a:t>
            </a:r>
            <a:endParaRPr lang="he-IL" dirty="0"/>
          </a:p>
        </p:txBody>
      </p:sp>
      <p:sp>
        <p:nvSpPr>
          <p:cNvPr id="7" name="מציין מיקום תאריך 6"/>
          <p:cNvSpPr>
            <a:spLocks noGrp="1"/>
          </p:cNvSpPr>
          <p:nvPr>
            <p:ph type="dt" sz="half" idx="10"/>
          </p:nvPr>
        </p:nvSpPr>
        <p:spPr/>
        <p:txBody>
          <a:bodyPr/>
          <a:lstStyle/>
          <a:p>
            <a:pPr algn="r" rtl="1"/>
            <a:fld id="{881DC1F7-A9E9-4D8B-8C97-C74523B2CF2A}" type="datetimeFigureOut">
              <a:t>7/17/2018</a:t>
            </a:fld>
            <a:endParaRPr lang="he-IL"/>
          </a:p>
        </p:txBody>
      </p:sp>
      <p:sp>
        <p:nvSpPr>
          <p:cNvPr id="8" name="מציין מיקום כותרת תחתונה 7"/>
          <p:cNvSpPr>
            <a:spLocks noGrp="1"/>
          </p:cNvSpPr>
          <p:nvPr>
            <p:ph type="ftr" sz="quarter" idx="11"/>
          </p:nvPr>
        </p:nvSpPr>
        <p:spPr/>
        <p:txBody>
          <a:bodyPr/>
          <a:lstStyle/>
          <a:p>
            <a:pPr algn="r" rtl="1"/>
            <a:endParaRPr lang="he-IL"/>
          </a:p>
        </p:txBody>
      </p:sp>
      <p:sp>
        <p:nvSpPr>
          <p:cNvPr id="9" name="מציין מיקום מספר שקופית 8"/>
          <p:cNvSpPr>
            <a:spLocks noGrp="1"/>
          </p:cNvSpPr>
          <p:nvPr>
            <p:ph type="sldNum" sz="quarter" idx="12"/>
          </p:nvPr>
        </p:nvSpPr>
        <p:spPr/>
        <p:txBody>
          <a:bodyPr/>
          <a:lstStyle>
            <a:lvl1pPr algn="l">
              <a:defRPr/>
            </a:lvl1pPr>
          </a:lstStyle>
          <a:p>
            <a:fld id="{299542E4-2CCF-42F6-9D92-ED568035133D}" type="slidenum">
              <a:rPr lang="he-IL" smtClean="0"/>
              <a:pPr/>
              <a:t>‹#›</a:t>
            </a:fld>
            <a:endParaRPr lang="he-IL"/>
          </a:p>
        </p:txBody>
      </p:sp>
    </p:spTree>
    <p:extLst>
      <p:ext uri="{BB962C8B-B14F-4D97-AF65-F5344CB8AC3E}">
        <p14:creationId xmlns:p14="http://schemas.microsoft.com/office/powerpoint/2010/main" val="3195692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lvl1pPr>
              <a:defRPr sz="3600"/>
            </a:lvl1pPr>
          </a:lstStyle>
          <a:p>
            <a:pPr algn="r" rtl="1"/>
            <a:r>
              <a:rPr lang="he-IL"/>
              <a:t>לחץ כדי לערוך סגנון כותרת של תבנית בסיס</a:t>
            </a:r>
          </a:p>
        </p:txBody>
      </p:sp>
      <p:sp>
        <p:nvSpPr>
          <p:cNvPr id="3" name="מציין מיקום תאריך 2"/>
          <p:cNvSpPr>
            <a:spLocks noGrp="1"/>
          </p:cNvSpPr>
          <p:nvPr>
            <p:ph type="dt" sz="half" idx="10"/>
          </p:nvPr>
        </p:nvSpPr>
        <p:spPr/>
        <p:txBody>
          <a:bodyPr/>
          <a:lstStyle/>
          <a:p>
            <a:pPr algn="r" rtl="1"/>
            <a:fld id="{881DC1F7-A9E9-4D8B-8C97-C74523B2CF2A}" type="datetimeFigureOut">
              <a:t>7/17/2018</a:t>
            </a:fld>
            <a:endParaRPr lang="he-IL"/>
          </a:p>
        </p:txBody>
      </p:sp>
      <p:sp>
        <p:nvSpPr>
          <p:cNvPr id="4" name="מציין מיקום כותרת תחתונה 3"/>
          <p:cNvSpPr>
            <a:spLocks noGrp="1"/>
          </p:cNvSpPr>
          <p:nvPr>
            <p:ph type="ftr" sz="quarter" idx="11"/>
          </p:nvPr>
        </p:nvSpPr>
        <p:spPr/>
        <p:txBody>
          <a:bodyPr/>
          <a:lstStyle/>
          <a:p>
            <a:pPr algn="r" rtl="1"/>
            <a:endParaRPr lang="he-IL"/>
          </a:p>
        </p:txBody>
      </p:sp>
      <p:sp>
        <p:nvSpPr>
          <p:cNvPr id="5" name="מציין מיקום מספר שקופית 4"/>
          <p:cNvSpPr>
            <a:spLocks noGrp="1"/>
          </p:cNvSpPr>
          <p:nvPr>
            <p:ph type="sldNum" sz="quarter" idx="12"/>
          </p:nvPr>
        </p:nvSpPr>
        <p:spPr/>
        <p:txBody>
          <a:bodyPr/>
          <a:lstStyle>
            <a:lvl1pPr algn="l">
              <a:defRPr/>
            </a:lvl1pPr>
          </a:lstStyle>
          <a:p>
            <a:fld id="{299542E4-2CCF-42F6-9D92-ED568035133D}" type="slidenum">
              <a:rPr lang="he-IL" smtClean="0"/>
              <a:pPr/>
              <a:t>‹#›</a:t>
            </a:fld>
            <a:endParaRPr lang="he-IL"/>
          </a:p>
        </p:txBody>
      </p:sp>
    </p:spTree>
    <p:extLst>
      <p:ext uri="{BB962C8B-B14F-4D97-AF65-F5344CB8AC3E}">
        <p14:creationId xmlns:p14="http://schemas.microsoft.com/office/powerpoint/2010/main" val="1021311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תאריך 1"/>
          <p:cNvSpPr>
            <a:spLocks noGrp="1"/>
          </p:cNvSpPr>
          <p:nvPr>
            <p:ph type="dt" sz="half" idx="10"/>
          </p:nvPr>
        </p:nvSpPr>
        <p:spPr/>
        <p:txBody>
          <a:bodyPr/>
          <a:lstStyle/>
          <a:p>
            <a:pPr algn="r" rtl="1"/>
            <a:fld id="{881DC1F7-A9E9-4D8B-8C97-C74523B2CF2A}" type="datetimeFigureOut">
              <a:t>7/17/2018</a:t>
            </a:fld>
            <a:endParaRPr lang="he-IL"/>
          </a:p>
        </p:txBody>
      </p:sp>
      <p:sp>
        <p:nvSpPr>
          <p:cNvPr id="3" name="מציין מיקום כותרת תחתונה 2"/>
          <p:cNvSpPr>
            <a:spLocks noGrp="1"/>
          </p:cNvSpPr>
          <p:nvPr>
            <p:ph type="ftr" sz="quarter" idx="11"/>
          </p:nvPr>
        </p:nvSpPr>
        <p:spPr/>
        <p:txBody>
          <a:bodyPr/>
          <a:lstStyle/>
          <a:p>
            <a:pPr algn="r" rtl="1"/>
            <a:endParaRPr lang="he-IL"/>
          </a:p>
        </p:txBody>
      </p:sp>
      <p:sp>
        <p:nvSpPr>
          <p:cNvPr id="4" name="מציין מיקום מספר שקופית 3"/>
          <p:cNvSpPr>
            <a:spLocks noGrp="1"/>
          </p:cNvSpPr>
          <p:nvPr>
            <p:ph type="sldNum" sz="quarter" idx="12"/>
          </p:nvPr>
        </p:nvSpPr>
        <p:spPr/>
        <p:txBody>
          <a:bodyPr/>
          <a:lstStyle>
            <a:lvl1pPr algn="l">
              <a:defRPr/>
            </a:lvl1pPr>
          </a:lstStyle>
          <a:p>
            <a:fld id="{299542E4-2CCF-42F6-9D92-ED568035133D}" type="slidenum">
              <a:rPr lang="he-IL" smtClean="0"/>
              <a:pPr/>
              <a:t>‹#›</a:t>
            </a:fld>
            <a:endParaRPr lang="he-IL"/>
          </a:p>
        </p:txBody>
      </p:sp>
    </p:spTree>
    <p:extLst>
      <p:ext uri="{BB962C8B-B14F-4D97-AF65-F5344CB8AC3E}">
        <p14:creationId xmlns:p14="http://schemas.microsoft.com/office/powerpoint/2010/main" val="2536631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10" name="מלבן 9"/>
          <p:cNvSpPr/>
          <p:nvPr/>
        </p:nvSpPr>
        <p:spPr>
          <a:xfrm>
            <a:off x="6704012" y="0"/>
            <a:ext cx="4883563"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endParaRPr lang="he-IL"/>
          </a:p>
        </p:txBody>
      </p:sp>
      <p:sp>
        <p:nvSpPr>
          <p:cNvPr id="11" name="מלבן 10"/>
          <p:cNvSpPr/>
          <p:nvPr/>
        </p:nvSpPr>
        <p:spPr>
          <a:xfrm>
            <a:off x="6795452" y="0"/>
            <a:ext cx="4700684" cy="6858000"/>
          </a:xfrm>
          <a:prstGeom prst="rect">
            <a:avLst/>
          </a:prstGeom>
          <a:solidFill>
            <a:schemeClr val="bg2">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endParaRPr lang="he-IL"/>
          </a:p>
        </p:txBody>
      </p:sp>
      <p:sp>
        <p:nvSpPr>
          <p:cNvPr id="2" name="כותרת 1"/>
          <p:cNvSpPr>
            <a:spLocks noGrp="1"/>
          </p:cNvSpPr>
          <p:nvPr>
            <p:ph type="title"/>
          </p:nvPr>
        </p:nvSpPr>
        <p:spPr>
          <a:xfrm>
            <a:off x="7389813" y="685800"/>
            <a:ext cx="3581400" cy="3886200"/>
          </a:xfrm>
        </p:spPr>
        <p:txBody>
          <a:bodyPr anchor="b">
            <a:noAutofit/>
          </a:bodyPr>
          <a:lstStyle>
            <a:lvl1pPr algn="r" latinLnBrk="0">
              <a:defRPr lang="he-IL" sz="4000" b="0"/>
            </a:lvl1pPr>
          </a:lstStyle>
          <a:p>
            <a:pPr algn="r" rtl="1"/>
            <a:r>
              <a:rPr lang="he-IL"/>
              <a:t>לחץ כדי לערוך סגנון כותרת של תבנית בסיס</a:t>
            </a:r>
          </a:p>
        </p:txBody>
      </p:sp>
      <p:sp>
        <p:nvSpPr>
          <p:cNvPr id="3" name="מציין מיקום תוכן 2"/>
          <p:cNvSpPr>
            <a:spLocks noGrp="1"/>
          </p:cNvSpPr>
          <p:nvPr>
            <p:ph idx="1"/>
          </p:nvPr>
        </p:nvSpPr>
        <p:spPr>
          <a:xfrm>
            <a:off x="609442" y="685800"/>
            <a:ext cx="5484970" cy="5486400"/>
          </a:xfrm>
        </p:spPr>
        <p:txBody>
          <a:bodyPr>
            <a:normAutofit/>
          </a:bodyPr>
          <a:lstStyle>
            <a:lvl1pPr algn="r" latinLnBrk="0">
              <a:defRPr lang="he-IL" sz="2400"/>
            </a:lvl1pPr>
            <a:lvl2pPr algn="r" latinLnBrk="0">
              <a:defRPr lang="he-IL" sz="2000"/>
            </a:lvl2pPr>
            <a:lvl3pPr algn="r" latinLnBrk="0">
              <a:defRPr lang="he-IL" sz="1800"/>
            </a:lvl3pPr>
            <a:lvl4pPr algn="r" latinLnBrk="0">
              <a:defRPr lang="he-IL" sz="1600"/>
            </a:lvl4pPr>
            <a:lvl5pPr algn="r" latinLnBrk="0">
              <a:defRPr lang="he-IL" sz="1600"/>
            </a:lvl5pPr>
            <a:lvl6pPr algn="r" latinLnBrk="0">
              <a:defRPr lang="he-IL" sz="1600"/>
            </a:lvl6pPr>
            <a:lvl7pPr algn="r" latinLnBrk="0">
              <a:defRPr lang="he-IL" sz="1600"/>
            </a:lvl7pPr>
            <a:lvl8pPr algn="r" latinLnBrk="0">
              <a:defRPr lang="he-IL" sz="1600"/>
            </a:lvl8pPr>
            <a:lvl9pPr algn="r" latinLnBrk="0">
              <a:defRPr lang="he-IL" sz="1600"/>
            </a:lvl9pPr>
          </a:lstStyle>
          <a:p>
            <a:pPr lvl="0" algn="r" rtl="1"/>
            <a:r>
              <a:rPr lang="he-IL"/>
              <a:t>לחץ כדי לערוך סגנונות טקסט של תבנית בסיס</a:t>
            </a:r>
          </a:p>
          <a:p>
            <a:pPr lvl="1" algn="r" rtl="1"/>
            <a:r>
              <a:rPr lang="he-IL"/>
              <a:t>רמה שנייה</a:t>
            </a:r>
          </a:p>
          <a:p>
            <a:pPr lvl="2" algn="r" rtl="1"/>
            <a:r>
              <a:rPr lang="he-IL"/>
              <a:t>רמה שלישית</a:t>
            </a:r>
          </a:p>
          <a:p>
            <a:pPr lvl="3" algn="r" rtl="1"/>
            <a:r>
              <a:rPr lang="he-IL"/>
              <a:t>רמה רביעית</a:t>
            </a:r>
          </a:p>
          <a:p>
            <a:pPr lvl="4" algn="r" rtl="1"/>
            <a:r>
              <a:rPr lang="he-IL"/>
              <a:t>רמה חמישית</a:t>
            </a:r>
            <a:endParaRPr lang="he-IL" dirty="0"/>
          </a:p>
        </p:txBody>
      </p:sp>
      <p:sp>
        <p:nvSpPr>
          <p:cNvPr id="4" name="מציין מיקום טקסט 3"/>
          <p:cNvSpPr>
            <a:spLocks noGrp="1"/>
          </p:cNvSpPr>
          <p:nvPr>
            <p:ph type="body" sz="half" idx="2"/>
          </p:nvPr>
        </p:nvSpPr>
        <p:spPr>
          <a:xfrm>
            <a:off x="7389813" y="4724400"/>
            <a:ext cx="3581400" cy="1401764"/>
          </a:xfrm>
        </p:spPr>
        <p:txBody>
          <a:bodyPr>
            <a:normAutofit/>
          </a:bodyPr>
          <a:lstStyle>
            <a:lvl1pPr marL="0" indent="0" algn="r" latinLnBrk="0">
              <a:spcBef>
                <a:spcPts val="1200"/>
              </a:spcBef>
              <a:buNone/>
              <a:defRPr lang="he-IL" sz="2000"/>
            </a:lvl1pPr>
            <a:lvl2pPr marL="457200" indent="0" algn="r" latinLnBrk="0">
              <a:buNone/>
              <a:defRPr lang="he-IL" sz="1200"/>
            </a:lvl2pPr>
            <a:lvl3pPr marL="914400" indent="0" algn="r" latinLnBrk="0">
              <a:buNone/>
              <a:defRPr lang="he-IL" sz="1000"/>
            </a:lvl3pPr>
            <a:lvl4pPr marL="1371600" indent="0" algn="r" latinLnBrk="0">
              <a:buNone/>
              <a:defRPr lang="he-IL" sz="900"/>
            </a:lvl4pPr>
            <a:lvl5pPr marL="1828800" indent="0" algn="r" latinLnBrk="0">
              <a:buNone/>
              <a:defRPr lang="he-IL" sz="900"/>
            </a:lvl5pPr>
            <a:lvl6pPr marL="2286000" indent="0" algn="r" latinLnBrk="0">
              <a:buNone/>
              <a:defRPr lang="he-IL" sz="900"/>
            </a:lvl6pPr>
            <a:lvl7pPr marL="2743200" indent="0" algn="r" latinLnBrk="0">
              <a:buNone/>
              <a:defRPr lang="he-IL" sz="900"/>
            </a:lvl7pPr>
            <a:lvl8pPr marL="3200400" indent="0" algn="r" latinLnBrk="0">
              <a:buNone/>
              <a:defRPr lang="he-IL" sz="900"/>
            </a:lvl8pPr>
            <a:lvl9pPr marL="3657600" indent="0" algn="r" latinLnBrk="0">
              <a:buNone/>
              <a:defRPr lang="he-IL" sz="900"/>
            </a:lvl9pPr>
          </a:lstStyle>
          <a:p>
            <a:pPr lvl="0" algn="r" rtl="1"/>
            <a:r>
              <a:rPr lang="he-IL"/>
              <a:t>לחץ כדי לערוך סגנונות טקסט של תבנית בסיס</a:t>
            </a:r>
          </a:p>
        </p:txBody>
      </p:sp>
      <p:sp>
        <p:nvSpPr>
          <p:cNvPr id="5" name="מציין מיקום תאריך 4"/>
          <p:cNvSpPr>
            <a:spLocks noGrp="1"/>
          </p:cNvSpPr>
          <p:nvPr>
            <p:ph type="dt" sz="half" idx="10"/>
          </p:nvPr>
        </p:nvSpPr>
        <p:spPr/>
        <p:txBody>
          <a:bodyPr/>
          <a:lstStyle/>
          <a:p>
            <a:pPr algn="r" rtl="1"/>
            <a:fld id="{881DC1F7-A9E9-4D8B-8C97-C74523B2CF2A}" type="datetimeFigureOut">
              <a:t>7/17/2018</a:t>
            </a:fld>
            <a:endParaRPr lang="he-IL"/>
          </a:p>
        </p:txBody>
      </p:sp>
      <p:sp>
        <p:nvSpPr>
          <p:cNvPr id="6" name="מציין מיקום כותרת תחתונה 5"/>
          <p:cNvSpPr>
            <a:spLocks noGrp="1"/>
          </p:cNvSpPr>
          <p:nvPr>
            <p:ph type="ftr" sz="quarter" idx="11"/>
          </p:nvPr>
        </p:nvSpPr>
        <p:spPr/>
        <p:txBody>
          <a:bodyPr/>
          <a:lstStyle/>
          <a:p>
            <a:pPr algn="r" rtl="1"/>
            <a:endParaRPr lang="he-IL"/>
          </a:p>
        </p:txBody>
      </p:sp>
      <p:sp>
        <p:nvSpPr>
          <p:cNvPr id="7" name="מציין מיקום מספר שקופית 6"/>
          <p:cNvSpPr>
            <a:spLocks noGrp="1"/>
          </p:cNvSpPr>
          <p:nvPr>
            <p:ph type="sldNum" sz="quarter" idx="12"/>
          </p:nvPr>
        </p:nvSpPr>
        <p:spPr/>
        <p:txBody>
          <a:bodyPr/>
          <a:lstStyle/>
          <a:p>
            <a:fld id="{299542E4-2CCF-42F6-9D92-ED568035133D}" type="slidenum">
              <a:rPr lang="he-IL" smtClean="0"/>
              <a:pPr/>
              <a:t>‹#›</a:t>
            </a:fld>
            <a:endParaRPr lang="he-IL" dirty="0"/>
          </a:p>
        </p:txBody>
      </p:sp>
    </p:spTree>
    <p:extLst>
      <p:ext uri="{BB962C8B-B14F-4D97-AF65-F5344CB8AC3E}">
        <p14:creationId xmlns:p14="http://schemas.microsoft.com/office/powerpoint/2010/main" val="1219575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12" name="מלבן 11"/>
          <p:cNvSpPr/>
          <p:nvPr/>
        </p:nvSpPr>
        <p:spPr>
          <a:xfrm>
            <a:off x="6704012" y="0"/>
            <a:ext cx="4883563"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endParaRPr lang="he-IL"/>
          </a:p>
        </p:txBody>
      </p:sp>
      <p:sp>
        <p:nvSpPr>
          <p:cNvPr id="13" name="מלבן 12"/>
          <p:cNvSpPr/>
          <p:nvPr/>
        </p:nvSpPr>
        <p:spPr>
          <a:xfrm>
            <a:off x="6795452" y="0"/>
            <a:ext cx="4700684" cy="6858000"/>
          </a:xfrm>
          <a:prstGeom prst="rect">
            <a:avLst/>
          </a:prstGeom>
          <a:solidFill>
            <a:schemeClr val="bg2">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endParaRPr lang="he-IL"/>
          </a:p>
        </p:txBody>
      </p:sp>
      <p:sp>
        <p:nvSpPr>
          <p:cNvPr id="2" name="כותרת 1"/>
          <p:cNvSpPr>
            <a:spLocks noGrp="1"/>
          </p:cNvSpPr>
          <p:nvPr>
            <p:ph type="title"/>
          </p:nvPr>
        </p:nvSpPr>
        <p:spPr>
          <a:xfrm>
            <a:off x="7389813" y="685800"/>
            <a:ext cx="3581400" cy="3886200"/>
          </a:xfrm>
        </p:spPr>
        <p:txBody>
          <a:bodyPr anchor="b">
            <a:noAutofit/>
          </a:bodyPr>
          <a:lstStyle>
            <a:lvl1pPr algn="r" latinLnBrk="0">
              <a:defRPr lang="he-IL" sz="4000" b="0"/>
            </a:lvl1pPr>
          </a:lstStyle>
          <a:p>
            <a:pPr algn="r" rtl="1"/>
            <a:r>
              <a:rPr lang="he-IL"/>
              <a:t>לחץ כדי לערוך סגנון כותרת של תבנית בסיס</a:t>
            </a:r>
          </a:p>
        </p:txBody>
      </p:sp>
      <p:sp>
        <p:nvSpPr>
          <p:cNvPr id="3" name="מציין מיקום תמונה 2"/>
          <p:cNvSpPr>
            <a:spLocks noGrp="1"/>
          </p:cNvSpPr>
          <p:nvPr>
            <p:ph type="pic" idx="1"/>
          </p:nvPr>
        </p:nvSpPr>
        <p:spPr>
          <a:xfrm>
            <a:off x="684212" y="685800"/>
            <a:ext cx="5486400" cy="5486400"/>
          </a:xfrm>
          <a:solidFill>
            <a:schemeClr val="tx2">
              <a:lumMod val="10000"/>
            </a:schemeClr>
          </a:solidFill>
          <a:ln w="50800">
            <a:solidFill>
              <a:schemeClr val="tx1"/>
            </a:solidFill>
            <a:miter lim="800000"/>
          </a:ln>
          <a:effectLst>
            <a:outerShdw blurRad="190500" algn="ctr" rotWithShape="0">
              <a:prstClr val="black">
                <a:alpha val="50000"/>
              </a:prstClr>
            </a:outerShdw>
          </a:effectLst>
        </p:spPr>
        <p:txBody>
          <a:bodyPr>
            <a:normAutofit/>
          </a:bodyPr>
          <a:lstStyle>
            <a:lvl1pPr marL="0" indent="0" algn="r" latinLnBrk="0">
              <a:buNone/>
              <a:defRPr lang="he-IL" sz="2400"/>
            </a:lvl1pPr>
            <a:lvl2pPr marL="457200" indent="0" algn="r" latinLnBrk="0">
              <a:buNone/>
              <a:defRPr lang="he-IL" sz="2800"/>
            </a:lvl2pPr>
            <a:lvl3pPr marL="914400" indent="0" algn="r" latinLnBrk="0">
              <a:buNone/>
              <a:defRPr lang="he-IL" sz="2400"/>
            </a:lvl3pPr>
            <a:lvl4pPr marL="1371600" indent="0" algn="r" latinLnBrk="0">
              <a:buNone/>
              <a:defRPr lang="he-IL" sz="2000"/>
            </a:lvl4pPr>
            <a:lvl5pPr marL="1828800" indent="0" algn="r" latinLnBrk="0">
              <a:buNone/>
              <a:defRPr lang="he-IL" sz="2000"/>
            </a:lvl5pPr>
            <a:lvl6pPr marL="2286000" indent="0" algn="r" latinLnBrk="0">
              <a:buNone/>
              <a:defRPr lang="he-IL" sz="2000"/>
            </a:lvl6pPr>
            <a:lvl7pPr marL="2743200" indent="0" algn="r" latinLnBrk="0">
              <a:buNone/>
              <a:defRPr lang="he-IL" sz="2000"/>
            </a:lvl7pPr>
            <a:lvl8pPr marL="3200400" indent="0" algn="r" latinLnBrk="0">
              <a:buNone/>
              <a:defRPr lang="he-IL" sz="2000"/>
            </a:lvl8pPr>
            <a:lvl9pPr marL="3657600" indent="0" algn="r" latinLnBrk="0">
              <a:buNone/>
              <a:defRPr lang="he-IL" sz="2000"/>
            </a:lvl9pPr>
          </a:lstStyle>
          <a:p>
            <a:pPr algn="r" rtl="1"/>
            <a:r>
              <a:rPr lang="he-IL"/>
              <a:t>לחץ על הסמל כדי להוסיף תמונה</a:t>
            </a:r>
          </a:p>
        </p:txBody>
      </p:sp>
      <p:sp>
        <p:nvSpPr>
          <p:cNvPr id="4" name="מציין מיקום טקסט 3"/>
          <p:cNvSpPr>
            <a:spLocks noGrp="1"/>
          </p:cNvSpPr>
          <p:nvPr>
            <p:ph type="body" sz="half" idx="2"/>
          </p:nvPr>
        </p:nvSpPr>
        <p:spPr>
          <a:xfrm>
            <a:off x="7389813" y="4724400"/>
            <a:ext cx="3581400" cy="1401764"/>
          </a:xfrm>
        </p:spPr>
        <p:txBody>
          <a:bodyPr>
            <a:normAutofit/>
          </a:bodyPr>
          <a:lstStyle>
            <a:lvl1pPr marL="0" indent="0" algn="r" latinLnBrk="0">
              <a:spcBef>
                <a:spcPts val="1200"/>
              </a:spcBef>
              <a:buNone/>
              <a:defRPr lang="he-IL" sz="2000"/>
            </a:lvl1pPr>
            <a:lvl2pPr marL="457200" indent="0" algn="r" latinLnBrk="0">
              <a:buNone/>
              <a:defRPr lang="he-IL" sz="1200"/>
            </a:lvl2pPr>
            <a:lvl3pPr marL="914400" indent="0" algn="r" latinLnBrk="0">
              <a:buNone/>
              <a:defRPr lang="he-IL" sz="1000"/>
            </a:lvl3pPr>
            <a:lvl4pPr marL="1371600" indent="0" algn="r" latinLnBrk="0">
              <a:buNone/>
              <a:defRPr lang="he-IL" sz="900"/>
            </a:lvl4pPr>
            <a:lvl5pPr marL="1828800" indent="0" algn="r" latinLnBrk="0">
              <a:buNone/>
              <a:defRPr lang="he-IL" sz="900"/>
            </a:lvl5pPr>
            <a:lvl6pPr marL="2286000" indent="0" algn="r" latinLnBrk="0">
              <a:buNone/>
              <a:defRPr lang="he-IL" sz="900"/>
            </a:lvl6pPr>
            <a:lvl7pPr marL="2743200" indent="0" algn="r" latinLnBrk="0">
              <a:buNone/>
              <a:defRPr lang="he-IL" sz="900"/>
            </a:lvl7pPr>
            <a:lvl8pPr marL="3200400" indent="0" algn="r" latinLnBrk="0">
              <a:buNone/>
              <a:defRPr lang="he-IL" sz="900"/>
            </a:lvl8pPr>
            <a:lvl9pPr marL="3657600" indent="0" algn="r" latinLnBrk="0">
              <a:buNone/>
              <a:defRPr lang="he-IL" sz="900"/>
            </a:lvl9pPr>
          </a:lstStyle>
          <a:p>
            <a:pPr lvl="0" algn="r" rtl="1"/>
            <a:r>
              <a:rPr lang="he-IL"/>
              <a:t>לחץ כדי לערוך סגנונות טקסט של תבנית בסיס</a:t>
            </a:r>
          </a:p>
        </p:txBody>
      </p:sp>
      <p:sp>
        <p:nvSpPr>
          <p:cNvPr id="5" name="מציין מיקום תאריך 4"/>
          <p:cNvSpPr>
            <a:spLocks noGrp="1"/>
          </p:cNvSpPr>
          <p:nvPr>
            <p:ph type="dt" sz="half" idx="10"/>
          </p:nvPr>
        </p:nvSpPr>
        <p:spPr/>
        <p:txBody>
          <a:bodyPr/>
          <a:lstStyle/>
          <a:p>
            <a:pPr algn="r" rtl="1"/>
            <a:fld id="{881DC1F7-A9E9-4D8B-8C97-C74523B2CF2A}" type="datetimeFigureOut">
              <a:t>7/17/2018</a:t>
            </a:fld>
            <a:endParaRPr lang="he-IL"/>
          </a:p>
        </p:txBody>
      </p:sp>
      <p:sp>
        <p:nvSpPr>
          <p:cNvPr id="6" name="מציין מיקום כותרת תחתונה 5"/>
          <p:cNvSpPr>
            <a:spLocks noGrp="1"/>
          </p:cNvSpPr>
          <p:nvPr>
            <p:ph type="ftr" sz="quarter" idx="11"/>
          </p:nvPr>
        </p:nvSpPr>
        <p:spPr/>
        <p:txBody>
          <a:bodyPr/>
          <a:lstStyle/>
          <a:p>
            <a:pPr algn="r" rtl="1"/>
            <a:endParaRPr lang="he-IL"/>
          </a:p>
        </p:txBody>
      </p:sp>
      <p:sp>
        <p:nvSpPr>
          <p:cNvPr id="7" name="מציין מיקום מספר שקופית 6"/>
          <p:cNvSpPr>
            <a:spLocks noGrp="1"/>
          </p:cNvSpPr>
          <p:nvPr>
            <p:ph type="sldNum" sz="quarter" idx="12"/>
          </p:nvPr>
        </p:nvSpPr>
        <p:spPr/>
        <p:txBody>
          <a:bodyPr/>
          <a:lstStyle>
            <a:lvl1pPr algn="l">
              <a:defRPr/>
            </a:lvl1pPr>
          </a:lstStyle>
          <a:p>
            <a:fld id="{299542E4-2CCF-42F6-9D92-ED568035133D}" type="slidenum">
              <a:rPr lang="he-IL" smtClean="0"/>
              <a:pPr/>
              <a:t>‹#›</a:t>
            </a:fld>
            <a:endParaRPr lang="he-IL"/>
          </a:p>
        </p:txBody>
      </p:sp>
    </p:spTree>
    <p:extLst>
      <p:ext uri="{BB962C8B-B14F-4D97-AF65-F5344CB8AC3E}">
        <p14:creationId xmlns:p14="http://schemas.microsoft.com/office/powerpoint/2010/main" val="3971934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תמונה מתחלפת עם כיתוב">
    <p:spTree>
      <p:nvGrpSpPr>
        <p:cNvPr id="1" name=""/>
        <p:cNvGrpSpPr/>
        <p:nvPr/>
      </p:nvGrpSpPr>
      <p:grpSpPr>
        <a:xfrm>
          <a:off x="0" y="0"/>
          <a:ext cx="0" cy="0"/>
          <a:chOff x="0" y="0"/>
          <a:chExt cx="0" cy="0"/>
        </a:xfrm>
      </p:grpSpPr>
      <p:sp>
        <p:nvSpPr>
          <p:cNvPr id="10" name="מלבן 9"/>
          <p:cNvSpPr/>
          <p:nvPr/>
        </p:nvSpPr>
        <p:spPr>
          <a:xfrm>
            <a:off x="-1588" y="0"/>
            <a:ext cx="67954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endParaRPr lang="he-IL"/>
          </a:p>
        </p:txBody>
      </p:sp>
      <p:sp>
        <p:nvSpPr>
          <p:cNvPr id="11" name="מלבן 10"/>
          <p:cNvSpPr/>
          <p:nvPr/>
        </p:nvSpPr>
        <p:spPr>
          <a:xfrm>
            <a:off x="89852" y="0"/>
            <a:ext cx="6704012" cy="6858000"/>
          </a:xfrm>
          <a:prstGeom prst="rect">
            <a:avLst/>
          </a:prstGeom>
          <a:solidFill>
            <a:schemeClr val="bg2">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endParaRPr lang="he-IL"/>
          </a:p>
        </p:txBody>
      </p:sp>
      <p:sp>
        <p:nvSpPr>
          <p:cNvPr id="2" name="כותרת 1"/>
          <p:cNvSpPr>
            <a:spLocks noGrp="1"/>
          </p:cNvSpPr>
          <p:nvPr>
            <p:ph type="title"/>
          </p:nvPr>
        </p:nvSpPr>
        <p:spPr>
          <a:xfrm>
            <a:off x="7389812" y="685800"/>
            <a:ext cx="4267200" cy="3886200"/>
          </a:xfrm>
        </p:spPr>
        <p:txBody>
          <a:bodyPr anchor="b">
            <a:noAutofit/>
          </a:bodyPr>
          <a:lstStyle>
            <a:lvl1pPr algn="r" latinLnBrk="0">
              <a:defRPr lang="he-IL" sz="4000" b="0"/>
            </a:lvl1pPr>
          </a:lstStyle>
          <a:p>
            <a:pPr algn="r" rtl="1"/>
            <a:r>
              <a:rPr lang="he-IL"/>
              <a:t>לחץ כדי לערוך סגנון כותרת של תבנית בסיס</a:t>
            </a:r>
          </a:p>
        </p:txBody>
      </p:sp>
      <p:sp>
        <p:nvSpPr>
          <p:cNvPr id="3" name="מציין מיקום תמונה 2"/>
          <p:cNvSpPr>
            <a:spLocks noGrp="1"/>
          </p:cNvSpPr>
          <p:nvPr>
            <p:ph type="pic" idx="1"/>
          </p:nvPr>
        </p:nvSpPr>
        <p:spPr>
          <a:xfrm>
            <a:off x="699453" y="685800"/>
            <a:ext cx="5486400" cy="5486400"/>
          </a:xfrm>
          <a:solidFill>
            <a:schemeClr val="tx2">
              <a:lumMod val="10000"/>
            </a:schemeClr>
          </a:solidFill>
          <a:ln w="50800">
            <a:solidFill>
              <a:schemeClr val="tx1"/>
            </a:solidFill>
            <a:miter lim="800000"/>
          </a:ln>
          <a:effectLst>
            <a:outerShdw blurRad="190500" algn="ctr" rotWithShape="0">
              <a:prstClr val="black">
                <a:alpha val="50000"/>
              </a:prstClr>
            </a:outerShdw>
          </a:effectLst>
        </p:spPr>
        <p:txBody>
          <a:bodyPr>
            <a:normAutofit/>
          </a:bodyPr>
          <a:lstStyle>
            <a:lvl1pPr marL="0" indent="0" algn="r" latinLnBrk="0">
              <a:buNone/>
              <a:defRPr lang="he-IL" sz="2400"/>
            </a:lvl1pPr>
            <a:lvl2pPr marL="457200" indent="0" algn="r" latinLnBrk="0">
              <a:buNone/>
              <a:defRPr lang="he-IL" sz="2800"/>
            </a:lvl2pPr>
            <a:lvl3pPr marL="914400" indent="0" algn="r" latinLnBrk="0">
              <a:buNone/>
              <a:defRPr lang="he-IL" sz="2400"/>
            </a:lvl3pPr>
            <a:lvl4pPr marL="1371600" indent="0" algn="r" latinLnBrk="0">
              <a:buNone/>
              <a:defRPr lang="he-IL" sz="2000"/>
            </a:lvl4pPr>
            <a:lvl5pPr marL="1828800" indent="0" algn="r" latinLnBrk="0">
              <a:buNone/>
              <a:defRPr lang="he-IL" sz="2000"/>
            </a:lvl5pPr>
            <a:lvl6pPr marL="2286000" indent="0" algn="r" latinLnBrk="0">
              <a:buNone/>
              <a:defRPr lang="he-IL" sz="2000"/>
            </a:lvl6pPr>
            <a:lvl7pPr marL="2743200" indent="0" algn="r" latinLnBrk="0">
              <a:buNone/>
              <a:defRPr lang="he-IL" sz="2000"/>
            </a:lvl7pPr>
            <a:lvl8pPr marL="3200400" indent="0" algn="r" latinLnBrk="0">
              <a:buNone/>
              <a:defRPr lang="he-IL" sz="2000"/>
            </a:lvl8pPr>
            <a:lvl9pPr marL="3657600" indent="0" algn="r" latinLnBrk="0">
              <a:buNone/>
              <a:defRPr lang="he-IL" sz="2000"/>
            </a:lvl9pPr>
          </a:lstStyle>
          <a:p>
            <a:pPr algn="r" rtl="1"/>
            <a:r>
              <a:rPr lang="he-IL"/>
              <a:t>לחץ על הסמל כדי להוסיף תמונה</a:t>
            </a:r>
          </a:p>
        </p:txBody>
      </p:sp>
      <p:sp>
        <p:nvSpPr>
          <p:cNvPr id="4" name="מציין מיקום טקסט 3"/>
          <p:cNvSpPr>
            <a:spLocks noGrp="1"/>
          </p:cNvSpPr>
          <p:nvPr>
            <p:ph type="body" sz="half" idx="2"/>
          </p:nvPr>
        </p:nvSpPr>
        <p:spPr>
          <a:xfrm>
            <a:off x="7389812" y="4724400"/>
            <a:ext cx="4267200" cy="1447800"/>
          </a:xfrm>
        </p:spPr>
        <p:txBody>
          <a:bodyPr>
            <a:normAutofit/>
          </a:bodyPr>
          <a:lstStyle>
            <a:lvl1pPr marL="0" indent="0" algn="r" latinLnBrk="0">
              <a:spcBef>
                <a:spcPts val="1200"/>
              </a:spcBef>
              <a:buNone/>
              <a:defRPr lang="he-IL" sz="2000"/>
            </a:lvl1pPr>
            <a:lvl2pPr marL="457200" indent="0" algn="r" latinLnBrk="0">
              <a:buNone/>
              <a:defRPr lang="he-IL" sz="1200"/>
            </a:lvl2pPr>
            <a:lvl3pPr marL="914400" indent="0" algn="r" latinLnBrk="0">
              <a:buNone/>
              <a:defRPr lang="he-IL" sz="1000"/>
            </a:lvl3pPr>
            <a:lvl4pPr marL="1371600" indent="0" algn="r" latinLnBrk="0">
              <a:buNone/>
              <a:defRPr lang="he-IL" sz="900"/>
            </a:lvl4pPr>
            <a:lvl5pPr marL="1828800" indent="0" algn="r" latinLnBrk="0">
              <a:buNone/>
              <a:defRPr lang="he-IL" sz="900"/>
            </a:lvl5pPr>
            <a:lvl6pPr marL="2286000" indent="0" algn="r" latinLnBrk="0">
              <a:buNone/>
              <a:defRPr lang="he-IL" sz="900"/>
            </a:lvl6pPr>
            <a:lvl7pPr marL="2743200" indent="0" algn="r" latinLnBrk="0">
              <a:buNone/>
              <a:defRPr lang="he-IL" sz="900"/>
            </a:lvl7pPr>
            <a:lvl8pPr marL="3200400" indent="0" algn="r" latinLnBrk="0">
              <a:buNone/>
              <a:defRPr lang="he-IL" sz="900"/>
            </a:lvl8pPr>
            <a:lvl9pPr marL="3657600" indent="0" algn="r" latinLnBrk="0">
              <a:buNone/>
              <a:defRPr lang="he-IL" sz="900"/>
            </a:lvl9pPr>
          </a:lstStyle>
          <a:p>
            <a:pPr lvl="0" algn="r" rtl="1"/>
            <a:r>
              <a:rPr lang="he-IL"/>
              <a:t>לחץ כדי לערוך סגנונות טקסט של תבנית בסיס</a:t>
            </a:r>
          </a:p>
        </p:txBody>
      </p:sp>
      <p:sp>
        <p:nvSpPr>
          <p:cNvPr id="5" name="מציין מיקום תאריך 4"/>
          <p:cNvSpPr>
            <a:spLocks noGrp="1"/>
          </p:cNvSpPr>
          <p:nvPr>
            <p:ph type="dt" sz="half" idx="10"/>
          </p:nvPr>
        </p:nvSpPr>
        <p:spPr/>
        <p:txBody>
          <a:bodyPr/>
          <a:lstStyle/>
          <a:p>
            <a:pPr algn="r" rtl="1"/>
            <a:fld id="{881DC1F7-A9E9-4D8B-8C97-C74523B2CF2A}" type="datetimeFigureOut">
              <a:t>7/17/2018</a:t>
            </a:fld>
            <a:endParaRPr lang="he-IL"/>
          </a:p>
        </p:txBody>
      </p:sp>
      <p:sp>
        <p:nvSpPr>
          <p:cNvPr id="6" name="מציין מיקום כותרת תחתונה 5"/>
          <p:cNvSpPr>
            <a:spLocks noGrp="1"/>
          </p:cNvSpPr>
          <p:nvPr>
            <p:ph type="ftr" sz="quarter" idx="11"/>
          </p:nvPr>
        </p:nvSpPr>
        <p:spPr/>
        <p:txBody>
          <a:bodyPr/>
          <a:lstStyle/>
          <a:p>
            <a:pPr algn="r" rtl="1"/>
            <a:endParaRPr lang="he-IL"/>
          </a:p>
        </p:txBody>
      </p:sp>
      <p:sp>
        <p:nvSpPr>
          <p:cNvPr id="7" name="מציין מיקום מספר שקופית 6"/>
          <p:cNvSpPr>
            <a:spLocks noGrp="1"/>
          </p:cNvSpPr>
          <p:nvPr>
            <p:ph type="sldNum" sz="quarter" idx="12"/>
          </p:nvPr>
        </p:nvSpPr>
        <p:spPr/>
        <p:txBody>
          <a:bodyPr/>
          <a:lstStyle>
            <a:lvl1pPr algn="l">
              <a:defRPr/>
            </a:lvl1pPr>
          </a:lstStyle>
          <a:p>
            <a:fld id="{299542E4-2CCF-42F6-9D92-ED568035133D}" type="slidenum">
              <a:rPr lang="he-IL" smtClean="0"/>
              <a:pPr/>
              <a:t>‹#›</a:t>
            </a:fld>
            <a:endParaRPr lang="he-IL"/>
          </a:p>
        </p:txBody>
      </p:sp>
    </p:spTree>
    <p:extLst>
      <p:ext uri="{BB962C8B-B14F-4D97-AF65-F5344CB8AC3E}">
        <p14:creationId xmlns:p14="http://schemas.microsoft.com/office/powerpoint/2010/main" val="2139536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lvl1pPr>
              <a:defRPr sz="3600"/>
            </a:lvl1pPr>
          </a:lstStyle>
          <a:p>
            <a:pPr algn="r" rtl="1"/>
            <a:r>
              <a:rPr lang="he-IL"/>
              <a:t>לחץ כדי לערוך סגנון כותרת של תבנית בסיס</a:t>
            </a:r>
            <a:endParaRPr lang="he-IL" dirty="0"/>
          </a:p>
        </p:txBody>
      </p:sp>
      <p:sp>
        <p:nvSpPr>
          <p:cNvPr id="3" name="מציין מיקום טקסט אנכי 2"/>
          <p:cNvSpPr>
            <a:spLocks noGrp="1"/>
          </p:cNvSpPr>
          <p:nvPr>
            <p:ph type="body" orient="vert" idx="1"/>
          </p:nvPr>
        </p:nvSpPr>
        <p:spPr/>
        <p:txBody>
          <a:bodyPr vert="eaVert"/>
          <a:lstStyle>
            <a:lvl5pPr algn="r" latinLnBrk="0">
              <a:defRPr lang="he-IL"/>
            </a:lvl5pPr>
            <a:lvl6pPr algn="r" latinLnBrk="0">
              <a:defRPr lang="he-IL"/>
            </a:lvl6pPr>
            <a:lvl7pPr algn="r" latinLnBrk="0">
              <a:defRPr lang="he-IL"/>
            </a:lvl7pPr>
            <a:lvl8pPr algn="r" latinLnBrk="0">
              <a:defRPr lang="he-IL" baseline="0"/>
            </a:lvl8pPr>
            <a:lvl9pPr algn="r" latinLnBrk="0">
              <a:defRPr lang="he-IL" baseline="0"/>
            </a:lvl9pPr>
          </a:lstStyle>
          <a:p>
            <a:pPr lvl="0" algn="r" rtl="1"/>
            <a:r>
              <a:rPr lang="he-IL"/>
              <a:t>לחץ כדי לערוך סגנונות טקסט של תבנית בסיס</a:t>
            </a:r>
          </a:p>
          <a:p>
            <a:pPr lvl="1" algn="r" rtl="1"/>
            <a:r>
              <a:rPr lang="he-IL"/>
              <a:t>רמה שנייה</a:t>
            </a:r>
          </a:p>
          <a:p>
            <a:pPr lvl="2" algn="r" rtl="1"/>
            <a:r>
              <a:rPr lang="he-IL"/>
              <a:t>רמה שלישית</a:t>
            </a:r>
          </a:p>
          <a:p>
            <a:pPr lvl="3" algn="r" rtl="1"/>
            <a:r>
              <a:rPr lang="he-IL"/>
              <a:t>רמה רביעית</a:t>
            </a:r>
          </a:p>
          <a:p>
            <a:pPr lvl="4" algn="r" rtl="1"/>
            <a:r>
              <a:rPr lang="he-IL"/>
              <a:t>רמה חמישית</a:t>
            </a:r>
          </a:p>
        </p:txBody>
      </p:sp>
      <p:sp>
        <p:nvSpPr>
          <p:cNvPr id="4" name="מציין מיקום תאריך 3"/>
          <p:cNvSpPr>
            <a:spLocks noGrp="1"/>
          </p:cNvSpPr>
          <p:nvPr>
            <p:ph type="dt" sz="half" idx="10"/>
          </p:nvPr>
        </p:nvSpPr>
        <p:spPr/>
        <p:txBody>
          <a:bodyPr/>
          <a:lstStyle/>
          <a:p>
            <a:pPr algn="r" rtl="1"/>
            <a:fld id="{881DC1F7-A9E9-4D8B-8C97-C74523B2CF2A}" type="datetimeFigureOut">
              <a:t>7/17/2018</a:t>
            </a:fld>
            <a:endParaRPr lang="he-IL"/>
          </a:p>
        </p:txBody>
      </p:sp>
      <p:sp>
        <p:nvSpPr>
          <p:cNvPr id="5" name="מציין מיקום כותרת תחתונה 4"/>
          <p:cNvSpPr>
            <a:spLocks noGrp="1"/>
          </p:cNvSpPr>
          <p:nvPr>
            <p:ph type="ftr" sz="quarter" idx="11"/>
          </p:nvPr>
        </p:nvSpPr>
        <p:spPr/>
        <p:txBody>
          <a:bodyPr/>
          <a:lstStyle/>
          <a:p>
            <a:pPr algn="r" rtl="1"/>
            <a:endParaRPr lang="he-IL"/>
          </a:p>
        </p:txBody>
      </p:sp>
      <p:sp>
        <p:nvSpPr>
          <p:cNvPr id="6" name="מציין מיקום מספר שקופית 5"/>
          <p:cNvSpPr>
            <a:spLocks noGrp="1"/>
          </p:cNvSpPr>
          <p:nvPr>
            <p:ph type="sldNum" sz="quarter" idx="12"/>
          </p:nvPr>
        </p:nvSpPr>
        <p:spPr/>
        <p:txBody>
          <a:bodyPr/>
          <a:lstStyle>
            <a:lvl1pPr algn="l">
              <a:defRPr/>
            </a:lvl1pPr>
          </a:lstStyle>
          <a:p>
            <a:fld id="{299542E4-2CCF-42F6-9D92-ED568035133D}" type="slidenum">
              <a:rPr lang="he-IL" smtClean="0"/>
              <a:pPr/>
              <a:t>‹#›</a:t>
            </a:fld>
            <a:endParaRPr lang="he-IL"/>
          </a:p>
        </p:txBody>
      </p:sp>
    </p:spTree>
    <p:extLst>
      <p:ext uri="{BB962C8B-B14F-4D97-AF65-F5344CB8AC3E}">
        <p14:creationId xmlns:p14="http://schemas.microsoft.com/office/powerpoint/2010/main" val="214899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כותרת וטקסט אנכיים">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9675812" y="685801"/>
            <a:ext cx="1219201" cy="5486400"/>
          </a:xfrm>
        </p:spPr>
        <p:txBody>
          <a:bodyPr vert="eaVert"/>
          <a:lstStyle/>
          <a:p>
            <a:pPr algn="r" rtl="1"/>
            <a:r>
              <a:rPr lang="he-IL"/>
              <a:t>לחץ כדי לערוך סגנון כותרת של תבנית בסיס</a:t>
            </a:r>
            <a:endParaRPr lang="he-IL" dirty="0"/>
          </a:p>
        </p:txBody>
      </p:sp>
      <p:sp>
        <p:nvSpPr>
          <p:cNvPr id="3" name="מציין מיקום טקסט אנכי 2"/>
          <p:cNvSpPr>
            <a:spLocks noGrp="1"/>
          </p:cNvSpPr>
          <p:nvPr>
            <p:ph type="body" orient="vert" idx="1"/>
          </p:nvPr>
        </p:nvSpPr>
        <p:spPr>
          <a:xfrm>
            <a:off x="1293813" y="685800"/>
            <a:ext cx="8153399" cy="5486400"/>
          </a:xfrm>
        </p:spPr>
        <p:txBody>
          <a:bodyPr vert="eaVert"/>
          <a:lstStyle>
            <a:lvl5pPr algn="r" latinLnBrk="0">
              <a:defRPr lang="he-IL"/>
            </a:lvl5pPr>
            <a:lvl6pPr algn="r" latinLnBrk="0">
              <a:defRPr lang="he-IL"/>
            </a:lvl6pPr>
            <a:lvl7pPr algn="r" latinLnBrk="0">
              <a:defRPr lang="he-IL"/>
            </a:lvl7pPr>
            <a:lvl8pPr algn="r" latinLnBrk="0">
              <a:defRPr lang="he-IL" baseline="0"/>
            </a:lvl8pPr>
            <a:lvl9pPr algn="r" latinLnBrk="0">
              <a:defRPr lang="he-IL" baseline="0"/>
            </a:lvl9pPr>
          </a:lstStyle>
          <a:p>
            <a:pPr lvl="0" algn="r" rtl="1"/>
            <a:r>
              <a:rPr lang="he-IL"/>
              <a:t>לחץ כדי לערוך סגנונות טקסט של תבנית בסיס</a:t>
            </a:r>
          </a:p>
          <a:p>
            <a:pPr lvl="1" algn="r" rtl="1"/>
            <a:r>
              <a:rPr lang="he-IL"/>
              <a:t>רמה שנייה</a:t>
            </a:r>
          </a:p>
          <a:p>
            <a:pPr lvl="2" algn="r" rtl="1"/>
            <a:r>
              <a:rPr lang="he-IL"/>
              <a:t>רמה שלישית</a:t>
            </a:r>
          </a:p>
          <a:p>
            <a:pPr lvl="3" algn="r" rtl="1"/>
            <a:r>
              <a:rPr lang="he-IL"/>
              <a:t>רמה רביעית</a:t>
            </a:r>
          </a:p>
          <a:p>
            <a:pPr lvl="4" algn="r" rtl="1"/>
            <a:r>
              <a:rPr lang="he-IL"/>
              <a:t>רמה חמישית</a:t>
            </a:r>
            <a:endParaRPr lang="he-IL" dirty="0"/>
          </a:p>
        </p:txBody>
      </p:sp>
      <p:sp>
        <p:nvSpPr>
          <p:cNvPr id="4" name="מציין מיקום תאריך 3"/>
          <p:cNvSpPr>
            <a:spLocks noGrp="1"/>
          </p:cNvSpPr>
          <p:nvPr>
            <p:ph type="dt" sz="half" idx="10"/>
          </p:nvPr>
        </p:nvSpPr>
        <p:spPr/>
        <p:txBody>
          <a:bodyPr/>
          <a:lstStyle/>
          <a:p>
            <a:pPr algn="r" rtl="1"/>
            <a:fld id="{881DC1F7-A9E9-4D8B-8C97-C74523B2CF2A}" type="datetimeFigureOut">
              <a:t>7/17/2018</a:t>
            </a:fld>
            <a:endParaRPr lang="he-IL"/>
          </a:p>
        </p:txBody>
      </p:sp>
      <p:sp>
        <p:nvSpPr>
          <p:cNvPr id="5" name="מציין מיקום כותרת תחתונה 4"/>
          <p:cNvSpPr>
            <a:spLocks noGrp="1"/>
          </p:cNvSpPr>
          <p:nvPr>
            <p:ph type="ftr" sz="quarter" idx="11"/>
          </p:nvPr>
        </p:nvSpPr>
        <p:spPr/>
        <p:txBody>
          <a:bodyPr/>
          <a:lstStyle/>
          <a:p>
            <a:pPr algn="r" rtl="1"/>
            <a:endParaRPr lang="he-IL"/>
          </a:p>
        </p:txBody>
      </p:sp>
      <p:sp>
        <p:nvSpPr>
          <p:cNvPr id="6" name="מציין מיקום מספר שקופית 5"/>
          <p:cNvSpPr>
            <a:spLocks noGrp="1"/>
          </p:cNvSpPr>
          <p:nvPr>
            <p:ph type="sldNum" sz="quarter" idx="12"/>
          </p:nvPr>
        </p:nvSpPr>
        <p:spPr/>
        <p:txBody>
          <a:bodyPr/>
          <a:lstStyle>
            <a:lvl1pPr algn="l">
              <a:defRPr/>
            </a:lvl1pPr>
          </a:lstStyle>
          <a:p>
            <a:fld id="{299542E4-2CCF-42F6-9D92-ED568035133D}" type="slidenum">
              <a:rPr lang="he-IL" smtClean="0"/>
              <a:pPr/>
              <a:t>‹#›</a:t>
            </a:fld>
            <a:endParaRPr lang="he-IL"/>
          </a:p>
        </p:txBody>
      </p:sp>
    </p:spTree>
    <p:extLst>
      <p:ext uri="{BB962C8B-B14F-4D97-AF65-F5344CB8AC3E}">
        <p14:creationId xmlns:p14="http://schemas.microsoft.com/office/powerpoint/2010/main" val="3127202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מציין מיקום כותרת 1"/>
          <p:cNvSpPr>
            <a:spLocks noGrp="1"/>
          </p:cNvSpPr>
          <p:nvPr>
            <p:ph type="title"/>
          </p:nvPr>
        </p:nvSpPr>
        <p:spPr>
          <a:xfrm>
            <a:off x="1293812" y="381000"/>
            <a:ext cx="9601200" cy="1143000"/>
          </a:xfrm>
          <a:prstGeom prst="rect">
            <a:avLst/>
          </a:prstGeom>
        </p:spPr>
        <p:txBody>
          <a:bodyPr vert="horz" lIns="91440" tIns="45720" rIns="91440" bIns="45720" rtlCol="1" anchor="b">
            <a:normAutofit/>
          </a:bodyPr>
          <a:lstStyle/>
          <a:p>
            <a:pPr algn="r" rtl="1"/>
            <a:r>
              <a:rPr lang="he-IL" dirty="0"/>
              <a:t>לחץ כדי לערוך סגנון כותרת של תבנית בסיס</a:t>
            </a:r>
          </a:p>
        </p:txBody>
      </p:sp>
      <p:sp>
        <p:nvSpPr>
          <p:cNvPr id="3" name="מציין מיקום טקסט 2"/>
          <p:cNvSpPr>
            <a:spLocks noGrp="1"/>
          </p:cNvSpPr>
          <p:nvPr>
            <p:ph type="body" idx="1"/>
          </p:nvPr>
        </p:nvSpPr>
        <p:spPr>
          <a:xfrm>
            <a:off x="1293814" y="1828800"/>
            <a:ext cx="9601200" cy="4343400"/>
          </a:xfrm>
          <a:prstGeom prst="rect">
            <a:avLst/>
          </a:prstGeom>
        </p:spPr>
        <p:txBody>
          <a:bodyPr vert="horz" lIns="91440" tIns="45720" rIns="91440" bIns="45720" rtlCol="1">
            <a:normAutofit/>
          </a:bodyPr>
          <a:lstStyle/>
          <a:p>
            <a:pPr lvl="0" algn="r" rtl="1"/>
            <a:r>
              <a:rPr lang="he-IL" dirty="0"/>
              <a:t>לחץ כדי לערוך סגנונות טקסט של תבנית בסיס</a:t>
            </a:r>
          </a:p>
          <a:p>
            <a:pPr lvl="1" algn="r" rtl="1"/>
            <a:r>
              <a:rPr lang="he-IL" dirty="0"/>
              <a:t>רמה שניה</a:t>
            </a:r>
          </a:p>
          <a:p>
            <a:pPr lvl="2" algn="r" rtl="1"/>
            <a:r>
              <a:rPr lang="he-IL" dirty="0"/>
              <a:t>רמה שלישית</a:t>
            </a:r>
          </a:p>
          <a:p>
            <a:pPr lvl="3" algn="r" rtl="1"/>
            <a:r>
              <a:rPr lang="he-IL" dirty="0"/>
              <a:t>רמה רביעית</a:t>
            </a:r>
          </a:p>
          <a:p>
            <a:pPr lvl="4" algn="r" rtl="1"/>
            <a:r>
              <a:rPr lang="he-IL" dirty="0"/>
              <a:t>רמה חמישית</a:t>
            </a:r>
          </a:p>
        </p:txBody>
      </p:sp>
      <p:sp>
        <p:nvSpPr>
          <p:cNvPr id="4" name="מציין מיקום תאריך 3"/>
          <p:cNvSpPr>
            <a:spLocks noGrp="1"/>
          </p:cNvSpPr>
          <p:nvPr>
            <p:ph type="dt" sz="half" idx="2"/>
          </p:nvPr>
        </p:nvSpPr>
        <p:spPr>
          <a:xfrm>
            <a:off x="2881684" y="6400800"/>
            <a:ext cx="1320059" cy="276226"/>
          </a:xfrm>
          <a:prstGeom prst="rect">
            <a:avLst/>
          </a:prstGeom>
        </p:spPr>
        <p:txBody>
          <a:bodyPr vert="horz" lIns="91440" tIns="45720" rIns="91440" bIns="45720" rtlCol="1" anchor="ctr"/>
          <a:lstStyle>
            <a:lvl1pPr algn="r" rtl="1" latinLnBrk="0">
              <a:defRPr lang="he-IL" sz="1000">
                <a:solidFill>
                  <a:schemeClr val="tx1">
                    <a:tint val="75000"/>
                  </a:schemeClr>
                </a:solidFill>
                <a:latin typeface="Tahoma" panose="020B0604030504040204" pitchFamily="34" charset="0"/>
                <a:ea typeface="Tahoma" panose="020B0604030504040204" pitchFamily="34" charset="0"/>
                <a:cs typeface="Tahoma" panose="020B0604030504040204" pitchFamily="34" charset="0"/>
              </a:defRPr>
            </a:lvl1pPr>
          </a:lstStyle>
          <a:p>
            <a:fld id="{881DC1F7-A9E9-4D8B-8C97-C74523B2CF2A}" type="datetimeFigureOut">
              <a:rPr lang="he-IL" smtClean="0"/>
              <a:pPr/>
              <a:t>ה'/אב/תשע"ח</a:t>
            </a:fld>
            <a:endParaRPr lang="he-IL"/>
          </a:p>
        </p:txBody>
      </p:sp>
      <p:sp>
        <p:nvSpPr>
          <p:cNvPr id="5" name="מציין מיקום כותרת תחתונה 4"/>
          <p:cNvSpPr>
            <a:spLocks noGrp="1"/>
          </p:cNvSpPr>
          <p:nvPr>
            <p:ph type="ftr" sz="quarter" idx="3"/>
          </p:nvPr>
        </p:nvSpPr>
        <p:spPr>
          <a:xfrm>
            <a:off x="4570413" y="6400801"/>
            <a:ext cx="6324599" cy="276226"/>
          </a:xfrm>
          <a:prstGeom prst="rect">
            <a:avLst/>
          </a:prstGeom>
        </p:spPr>
        <p:txBody>
          <a:bodyPr vert="horz" lIns="91440" tIns="45720" rIns="91440" bIns="45720" rtlCol="1" anchor="ctr"/>
          <a:lstStyle>
            <a:lvl1pPr algn="r" rtl="1" latinLnBrk="0">
              <a:defRPr lang="he-IL" sz="1000" cap="all" baseline="0">
                <a:solidFill>
                  <a:schemeClr val="tx1">
                    <a:tint val="75000"/>
                  </a:schemeClr>
                </a:solidFill>
                <a:latin typeface="Tahoma" panose="020B0604030504040204" pitchFamily="34" charset="0"/>
                <a:ea typeface="Tahoma" panose="020B0604030504040204" pitchFamily="34" charset="0"/>
                <a:cs typeface="Tahoma" panose="020B0604030504040204" pitchFamily="34" charset="0"/>
              </a:defRPr>
            </a:lvl1pPr>
          </a:lstStyle>
          <a:p>
            <a:endParaRPr lang="he-IL"/>
          </a:p>
        </p:txBody>
      </p:sp>
      <p:sp>
        <p:nvSpPr>
          <p:cNvPr id="6" name="מציין מיקום מספר שקופית 5"/>
          <p:cNvSpPr>
            <a:spLocks noGrp="1"/>
          </p:cNvSpPr>
          <p:nvPr>
            <p:ph type="sldNum" sz="quarter" idx="4"/>
          </p:nvPr>
        </p:nvSpPr>
        <p:spPr>
          <a:xfrm>
            <a:off x="1293812" y="6400801"/>
            <a:ext cx="1219202" cy="276226"/>
          </a:xfrm>
          <a:prstGeom prst="rect">
            <a:avLst/>
          </a:prstGeom>
        </p:spPr>
        <p:txBody>
          <a:bodyPr vert="horz" lIns="91440" tIns="45720" rIns="91440" bIns="45720" rtlCol="1" anchor="ctr"/>
          <a:lstStyle>
            <a:lvl1pPr algn="l" rtl="1" latinLnBrk="0">
              <a:defRPr lang="he-IL" sz="1000">
                <a:solidFill>
                  <a:schemeClr val="tx1">
                    <a:tint val="75000"/>
                  </a:schemeClr>
                </a:solidFill>
                <a:latin typeface="Tahoma" panose="020B0604030504040204" pitchFamily="34" charset="0"/>
                <a:ea typeface="Tahoma" panose="020B0604030504040204" pitchFamily="34" charset="0"/>
                <a:cs typeface="Tahoma" panose="020B0604030504040204" pitchFamily="34" charset="0"/>
              </a:defRPr>
            </a:lvl1pPr>
          </a:lstStyle>
          <a:p>
            <a:fld id="{299542E4-2CCF-42F6-9D92-ED568035133D}" type="slidenum">
              <a:rPr lang="he-IL" smtClean="0"/>
              <a:pPr/>
              <a:t>‹#›</a:t>
            </a:fld>
            <a:endParaRPr lang="he-IL"/>
          </a:p>
        </p:txBody>
      </p:sp>
    </p:spTree>
    <p:extLst>
      <p:ext uri="{BB962C8B-B14F-4D97-AF65-F5344CB8AC3E}">
        <p14:creationId xmlns:p14="http://schemas.microsoft.com/office/powerpoint/2010/main" val="4108209902"/>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2" r:id="rId10"/>
    <p:sldLayoutId id="2147483658" r:id="rId11"/>
    <p:sldLayoutId id="2147483659"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r" defTabSz="914400" rtl="1" eaLnBrk="1" latinLnBrk="0" hangingPunct="1">
        <a:lnSpc>
          <a:spcPct val="80000"/>
        </a:lnSpc>
        <a:spcBef>
          <a:spcPct val="0"/>
        </a:spcBef>
        <a:buNone/>
        <a:defRPr lang="he-IL" sz="3600"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228600" indent="-228600" algn="r" defTabSz="914400" rtl="1" eaLnBrk="1" latinLnBrk="0" hangingPunct="1">
        <a:lnSpc>
          <a:spcPct val="90000"/>
        </a:lnSpc>
        <a:spcBef>
          <a:spcPts val="1600"/>
        </a:spcBef>
        <a:buFont typeface="Arial" pitchFamily="34" charset="0"/>
        <a:buChar char="•"/>
        <a:defRPr lang="he-IL" sz="24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594360" indent="-228600" algn="r" defTabSz="914400" rtl="1" eaLnBrk="1" latinLnBrk="0" hangingPunct="1">
        <a:lnSpc>
          <a:spcPct val="90000"/>
        </a:lnSpc>
        <a:spcBef>
          <a:spcPts val="800"/>
        </a:spcBef>
        <a:buFont typeface="Century" pitchFamily="18" charset="0"/>
        <a:buChar char="–"/>
        <a:defRPr lang="he-IL" sz="20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60120" indent="-228600" algn="r" defTabSz="914400" rtl="1" eaLnBrk="1" latinLnBrk="0" hangingPunct="1">
        <a:lnSpc>
          <a:spcPct val="90000"/>
        </a:lnSpc>
        <a:spcBef>
          <a:spcPts val="600"/>
        </a:spcBef>
        <a:buFont typeface="Arial" pitchFamily="34" charset="0"/>
        <a:buChar char="•"/>
        <a:defRPr lang="he-IL" sz="18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25880" indent="-228600" algn="r" defTabSz="914400" rtl="1" eaLnBrk="1" latinLnBrk="0" hangingPunct="1">
        <a:lnSpc>
          <a:spcPct val="90000"/>
        </a:lnSpc>
        <a:spcBef>
          <a:spcPts val="600"/>
        </a:spcBef>
        <a:buFont typeface="Arial" pitchFamily="34" charset="0"/>
        <a:buChar char="–"/>
        <a:defRPr lang="he-IL" sz="16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691640" indent="-228600" algn="r" defTabSz="914400" rtl="1" eaLnBrk="1" latinLnBrk="0" hangingPunct="1">
        <a:lnSpc>
          <a:spcPct val="90000"/>
        </a:lnSpc>
        <a:spcBef>
          <a:spcPts val="600"/>
        </a:spcBef>
        <a:buFont typeface="Arial" pitchFamily="34" charset="0"/>
        <a:buChar char="•"/>
        <a:defRPr lang="he-IL" sz="16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057400" indent="-228600" algn="r" defTabSz="914400" rtl="1" eaLnBrk="1" latinLnBrk="0" hangingPunct="1">
        <a:spcBef>
          <a:spcPts val="600"/>
        </a:spcBef>
        <a:buFont typeface="Arial" pitchFamily="34" charset="0"/>
        <a:buChar char="–"/>
        <a:defRPr lang="he-IL" sz="1600" kern="1200">
          <a:solidFill>
            <a:schemeClr val="tx1"/>
          </a:solidFill>
          <a:latin typeface="+mn-lt"/>
          <a:ea typeface="+mn-ea"/>
          <a:cs typeface="+mn-cs"/>
        </a:defRPr>
      </a:lvl6pPr>
      <a:lvl7pPr marL="2423160" indent="-228600" algn="r" defTabSz="914400" rtl="1" eaLnBrk="1" latinLnBrk="0" hangingPunct="1">
        <a:spcBef>
          <a:spcPts val="600"/>
        </a:spcBef>
        <a:buFont typeface="Arial" pitchFamily="34" charset="0"/>
        <a:buChar char="•"/>
        <a:defRPr lang="he-IL" sz="1600" kern="1200">
          <a:solidFill>
            <a:schemeClr val="tx1"/>
          </a:solidFill>
          <a:latin typeface="+mn-lt"/>
          <a:ea typeface="+mn-ea"/>
          <a:cs typeface="+mn-cs"/>
        </a:defRPr>
      </a:lvl7pPr>
      <a:lvl8pPr marL="2788920" indent="-228600" algn="r" defTabSz="914400" rtl="1" eaLnBrk="1" latinLnBrk="0" hangingPunct="1">
        <a:spcBef>
          <a:spcPts val="600"/>
        </a:spcBef>
        <a:buFont typeface="Arial" pitchFamily="34" charset="0"/>
        <a:buChar char="–"/>
        <a:defRPr lang="he-IL" sz="1600" kern="1200">
          <a:solidFill>
            <a:schemeClr val="tx1"/>
          </a:solidFill>
          <a:latin typeface="+mn-lt"/>
          <a:ea typeface="+mn-ea"/>
          <a:cs typeface="+mn-cs"/>
        </a:defRPr>
      </a:lvl8pPr>
      <a:lvl9pPr marL="3154680" indent="-228600" algn="r" defTabSz="914400" rtl="1" eaLnBrk="1" latinLnBrk="0" hangingPunct="1">
        <a:spcBef>
          <a:spcPts val="600"/>
        </a:spcBef>
        <a:buFont typeface="Arial" pitchFamily="34" charset="0"/>
        <a:buChar char="•"/>
        <a:defRPr lang="he-IL" sz="1600" kern="1200">
          <a:solidFill>
            <a:schemeClr val="tx1"/>
          </a:solidFill>
          <a:latin typeface="+mn-lt"/>
          <a:ea typeface="+mn-ea"/>
          <a:cs typeface="+mn-cs"/>
        </a:defRPr>
      </a:lvl9pPr>
    </p:bodyStyle>
    <p:otherStyle>
      <a:defPPr>
        <a:defRPr lang="he-IL"/>
      </a:defPPr>
      <a:lvl1pPr marL="0" algn="r" defTabSz="914400" rtl="1" eaLnBrk="1" latinLnBrk="0" hangingPunct="1">
        <a:defRPr lang="he-IL" sz="1800" kern="1200">
          <a:solidFill>
            <a:schemeClr val="tx1"/>
          </a:solidFill>
          <a:latin typeface="+mn-lt"/>
          <a:ea typeface="+mn-ea"/>
          <a:cs typeface="+mn-cs"/>
        </a:defRPr>
      </a:lvl1pPr>
      <a:lvl2pPr marL="457200" algn="r" defTabSz="914400" rtl="1" eaLnBrk="1" latinLnBrk="0" hangingPunct="1">
        <a:defRPr lang="he-IL" sz="1800" kern="1200">
          <a:solidFill>
            <a:schemeClr val="tx1"/>
          </a:solidFill>
          <a:latin typeface="+mn-lt"/>
          <a:ea typeface="+mn-ea"/>
          <a:cs typeface="+mn-cs"/>
        </a:defRPr>
      </a:lvl2pPr>
      <a:lvl3pPr marL="914400" algn="r" defTabSz="914400" rtl="1" eaLnBrk="1" latinLnBrk="0" hangingPunct="1">
        <a:defRPr lang="he-IL" sz="1800" kern="1200">
          <a:solidFill>
            <a:schemeClr val="tx1"/>
          </a:solidFill>
          <a:latin typeface="+mn-lt"/>
          <a:ea typeface="+mn-ea"/>
          <a:cs typeface="+mn-cs"/>
        </a:defRPr>
      </a:lvl3pPr>
      <a:lvl4pPr marL="1371600" algn="r" defTabSz="914400" rtl="1" eaLnBrk="1" latinLnBrk="0" hangingPunct="1">
        <a:defRPr lang="he-IL" sz="1800" kern="1200">
          <a:solidFill>
            <a:schemeClr val="tx1"/>
          </a:solidFill>
          <a:latin typeface="+mn-lt"/>
          <a:ea typeface="+mn-ea"/>
          <a:cs typeface="+mn-cs"/>
        </a:defRPr>
      </a:lvl4pPr>
      <a:lvl5pPr marL="1828800" algn="r" defTabSz="914400" rtl="1" eaLnBrk="1" latinLnBrk="0" hangingPunct="1">
        <a:defRPr lang="he-IL" sz="1800" kern="1200">
          <a:solidFill>
            <a:schemeClr val="tx1"/>
          </a:solidFill>
          <a:latin typeface="+mn-lt"/>
          <a:ea typeface="+mn-ea"/>
          <a:cs typeface="+mn-cs"/>
        </a:defRPr>
      </a:lvl5pPr>
      <a:lvl6pPr marL="2286000" algn="r" defTabSz="914400" rtl="1" eaLnBrk="1" latinLnBrk="0" hangingPunct="1">
        <a:defRPr lang="he-IL" sz="1800" kern="1200">
          <a:solidFill>
            <a:schemeClr val="tx1"/>
          </a:solidFill>
          <a:latin typeface="+mn-lt"/>
          <a:ea typeface="+mn-ea"/>
          <a:cs typeface="+mn-cs"/>
        </a:defRPr>
      </a:lvl6pPr>
      <a:lvl7pPr marL="2743200" algn="r" defTabSz="914400" rtl="1" eaLnBrk="1" latinLnBrk="0" hangingPunct="1">
        <a:defRPr lang="he-IL" sz="1800" kern="1200">
          <a:solidFill>
            <a:schemeClr val="tx1"/>
          </a:solidFill>
          <a:latin typeface="+mn-lt"/>
          <a:ea typeface="+mn-ea"/>
          <a:cs typeface="+mn-cs"/>
        </a:defRPr>
      </a:lvl7pPr>
      <a:lvl8pPr marL="3200400" algn="r" defTabSz="914400" rtl="1" eaLnBrk="1" latinLnBrk="0" hangingPunct="1">
        <a:defRPr lang="he-IL" sz="1800" kern="1200">
          <a:solidFill>
            <a:schemeClr val="tx1"/>
          </a:solidFill>
          <a:latin typeface="+mn-lt"/>
          <a:ea typeface="+mn-ea"/>
          <a:cs typeface="+mn-cs"/>
        </a:defRPr>
      </a:lvl8pPr>
      <a:lvl9pPr marL="3657600" algn="r" defTabSz="914400" rtl="1" eaLnBrk="1" latinLnBrk="0" hangingPunct="1">
        <a:defRPr lang="he-IL"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jpeg"/><Relationship Id="rId1" Type="http://schemas.openxmlformats.org/officeDocument/2006/relationships/slideLayout" Target="../slideLayouts/slideLayout4.xml"/><Relationship Id="rId6" Type="http://schemas.openxmlformats.org/officeDocument/2006/relationships/image" Target="../media/image12.jp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microsoft.com/office/2007/relationships/hdphoto" Target="../media/hdphoto4.wdp"/><Relationship Id="rId7" Type="http://schemas.openxmlformats.org/officeDocument/2006/relationships/image" Target="../media/image25.jpeg"/><Relationship Id="rId2" Type="http://schemas.openxmlformats.org/officeDocument/2006/relationships/image" Target="../media/image22.png"/><Relationship Id="rId1" Type="http://schemas.openxmlformats.org/officeDocument/2006/relationships/slideLayout" Target="../slideLayouts/slideLayout4.xml"/><Relationship Id="rId6" Type="http://schemas.openxmlformats.org/officeDocument/2006/relationships/image" Target="../media/image24.png"/><Relationship Id="rId5" Type="http://schemas.microsoft.com/office/2007/relationships/hdphoto" Target="../media/hdphoto5.wdp"/><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8" Type="http://schemas.openxmlformats.org/officeDocument/2006/relationships/image" Target="../media/image27.jpg"/><Relationship Id="rId13" Type="http://schemas.openxmlformats.org/officeDocument/2006/relationships/image" Target="../media/image31.jpg"/><Relationship Id="rId18" Type="http://schemas.openxmlformats.org/officeDocument/2006/relationships/image" Target="../media/image36.jpeg"/><Relationship Id="rId3" Type="http://schemas.microsoft.com/office/2007/relationships/hdphoto" Target="../media/hdphoto5.wdp"/><Relationship Id="rId7" Type="http://schemas.openxmlformats.org/officeDocument/2006/relationships/image" Target="../media/image26.gif"/><Relationship Id="rId12" Type="http://schemas.openxmlformats.org/officeDocument/2006/relationships/image" Target="../media/image30.jpeg"/><Relationship Id="rId17" Type="http://schemas.openxmlformats.org/officeDocument/2006/relationships/image" Target="../media/image35.jpeg"/><Relationship Id="rId2" Type="http://schemas.openxmlformats.org/officeDocument/2006/relationships/image" Target="../media/image23.png"/><Relationship Id="rId16" Type="http://schemas.openxmlformats.org/officeDocument/2006/relationships/image" Target="../media/image34.jpg"/><Relationship Id="rId1" Type="http://schemas.openxmlformats.org/officeDocument/2006/relationships/slideLayout" Target="../slideLayouts/slideLayout4.xml"/><Relationship Id="rId6" Type="http://schemas.microsoft.com/office/2007/relationships/hdphoto" Target="../media/hdphoto4.wdp"/><Relationship Id="rId11" Type="http://schemas.openxmlformats.org/officeDocument/2006/relationships/image" Target="../media/image29.jpeg"/><Relationship Id="rId5" Type="http://schemas.openxmlformats.org/officeDocument/2006/relationships/image" Target="../media/image22.png"/><Relationship Id="rId15" Type="http://schemas.openxmlformats.org/officeDocument/2006/relationships/image" Target="../media/image33.gif"/><Relationship Id="rId10" Type="http://schemas.microsoft.com/office/2007/relationships/hdphoto" Target="../media/hdphoto6.wdp"/><Relationship Id="rId4" Type="http://schemas.openxmlformats.org/officeDocument/2006/relationships/image" Target="../media/image24.png"/><Relationship Id="rId9" Type="http://schemas.openxmlformats.org/officeDocument/2006/relationships/image" Target="../media/image28.png"/><Relationship Id="rId14" Type="http://schemas.openxmlformats.org/officeDocument/2006/relationships/image" Target="../media/image32.jpeg"/></Relationships>
</file>

<file path=ppt/slides/_rels/slide29.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30.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2" Type="http://schemas.openxmlformats.org/officeDocument/2006/relationships/diagramData" Target="../diagrams/data6.xml"/><Relationship Id="rId1" Type="http://schemas.openxmlformats.org/officeDocument/2006/relationships/slideLayout" Target="../slideLayouts/slideLayout4.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31.xml.rels><?xml version="1.0" encoding="UTF-8" standalone="yes"?>
<Relationships xmlns="http://schemas.openxmlformats.org/package/2006/relationships"><Relationship Id="rId8" Type="http://schemas.openxmlformats.org/officeDocument/2006/relationships/diagramLayout" Target="../diagrams/layout9.xml"/><Relationship Id="rId13" Type="http://schemas.openxmlformats.org/officeDocument/2006/relationships/diagramLayout" Target="../diagrams/layout10.xml"/><Relationship Id="rId3" Type="http://schemas.openxmlformats.org/officeDocument/2006/relationships/diagramLayout" Target="../diagrams/layout8.xml"/><Relationship Id="rId7" Type="http://schemas.openxmlformats.org/officeDocument/2006/relationships/diagramData" Target="../diagrams/data9.xml"/><Relationship Id="rId12" Type="http://schemas.openxmlformats.org/officeDocument/2006/relationships/diagramData" Target="../diagrams/data10.xml"/><Relationship Id="rId2" Type="http://schemas.openxmlformats.org/officeDocument/2006/relationships/diagramData" Target="../diagrams/data8.xml"/><Relationship Id="rId16" Type="http://schemas.microsoft.com/office/2007/relationships/diagramDrawing" Target="../diagrams/drawing10.xml"/><Relationship Id="rId1" Type="http://schemas.openxmlformats.org/officeDocument/2006/relationships/slideLayout" Target="../slideLayouts/slideLayout4.xml"/><Relationship Id="rId6" Type="http://schemas.microsoft.com/office/2007/relationships/diagramDrawing" Target="../diagrams/drawing8.xml"/><Relationship Id="rId11" Type="http://schemas.microsoft.com/office/2007/relationships/diagramDrawing" Target="../diagrams/drawing9.xml"/><Relationship Id="rId5" Type="http://schemas.openxmlformats.org/officeDocument/2006/relationships/diagramColors" Target="../diagrams/colors8.xml"/><Relationship Id="rId15" Type="http://schemas.openxmlformats.org/officeDocument/2006/relationships/diagramColors" Target="../diagrams/colors10.xml"/><Relationship Id="rId10" Type="http://schemas.openxmlformats.org/officeDocument/2006/relationships/diagramColors" Target="../diagrams/colors9.xml"/><Relationship Id="rId4" Type="http://schemas.openxmlformats.org/officeDocument/2006/relationships/diagramQuickStyle" Target="../diagrams/quickStyle8.xml"/><Relationship Id="rId9" Type="http://schemas.openxmlformats.org/officeDocument/2006/relationships/diagramQuickStyle" Target="../diagrams/quickStyle9.xml"/><Relationship Id="rId14" Type="http://schemas.openxmlformats.org/officeDocument/2006/relationships/diagramQuickStyle" Target="../diagrams/quickStyle1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p:txBody>
          <a:bodyPr/>
          <a:lstStyle/>
          <a:p>
            <a:pPr algn="l" rtl="1"/>
            <a:r>
              <a:rPr lang="en-US" dirty="0"/>
              <a:t>Omtime Ltd</a:t>
            </a:r>
            <a:endParaRPr lang="he-IL" dirty="0"/>
          </a:p>
        </p:txBody>
      </p:sp>
      <p:sp>
        <p:nvSpPr>
          <p:cNvPr id="3" name="כותרת משנה 2"/>
          <p:cNvSpPr>
            <a:spLocks noGrp="1"/>
          </p:cNvSpPr>
          <p:nvPr>
            <p:ph type="subTitle" idx="1"/>
          </p:nvPr>
        </p:nvSpPr>
        <p:spPr>
          <a:xfrm>
            <a:off x="1845940" y="4724400"/>
            <a:ext cx="4176464" cy="990600"/>
          </a:xfrm>
        </p:spPr>
        <p:txBody>
          <a:bodyPr>
            <a:normAutofit/>
          </a:bodyPr>
          <a:lstStyle/>
          <a:p>
            <a:pPr algn="l"/>
            <a:r>
              <a:rPr lang="en-US" b="1" dirty="0"/>
              <a:t>Highly Confidential</a:t>
            </a:r>
            <a:endParaRPr lang="en-US" dirty="0"/>
          </a:p>
          <a:p>
            <a:pPr algn="l"/>
            <a:r>
              <a:rPr lang="en-US" b="1" dirty="0"/>
              <a:t>Not for Distribution</a:t>
            </a:r>
            <a:endParaRPr lang="en-US" dirty="0"/>
          </a:p>
          <a:p>
            <a:pPr algn="l" rtl="1"/>
            <a:endParaRPr lang="he-IL" dirty="0"/>
          </a:p>
        </p:txBody>
      </p:sp>
    </p:spTree>
    <p:extLst>
      <p:ext uri="{BB962C8B-B14F-4D97-AF65-F5344CB8AC3E}">
        <p14:creationId xmlns:p14="http://schemas.microsoft.com/office/powerpoint/2010/main" val="3600820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לבן 2"/>
          <p:cNvSpPr/>
          <p:nvPr/>
        </p:nvSpPr>
        <p:spPr>
          <a:xfrm>
            <a:off x="261764" y="764704"/>
            <a:ext cx="11449272" cy="5600508"/>
          </a:xfrm>
          <a:prstGeom prst="rect">
            <a:avLst/>
          </a:prstGeom>
        </p:spPr>
        <p:txBody>
          <a:bodyPr wrap="square">
            <a:spAutoFit/>
          </a:bodyPr>
          <a:lstStyle/>
          <a:p>
            <a:pPr>
              <a:lnSpc>
                <a:spcPct val="115000"/>
              </a:lnSpc>
              <a:spcAft>
                <a:spcPts val="1000"/>
              </a:spcAft>
            </a:pPr>
            <a:r>
              <a:rPr lang="en-US" sz="2400" b="1" dirty="0">
                <a:latin typeface="Arial" panose="020B0604020202020204" pitchFamily="34" charset="0"/>
                <a:ea typeface="Calibri" panose="020F0502020204030204" pitchFamily="34" charset="0"/>
                <a:cs typeface="Arial" panose="020B0604020202020204" pitchFamily="34" charset="0"/>
              </a:rPr>
              <a:t>Omtime in Brief</a:t>
            </a:r>
            <a:endParaRPr lang="en-US"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sz="2000" dirty="0">
                <a:latin typeface="Arial" panose="020B0604020202020204" pitchFamily="34" charset="0"/>
                <a:ea typeface="Calibri" panose="020F0502020204030204" pitchFamily="34" charset="0"/>
                <a:cs typeface="Arial" panose="020B0604020202020204" pitchFamily="34" charset="0"/>
              </a:rPr>
              <a:t>Omtime Distribution Ltd. (henceforth “the company” or “Omtime”) is the leading watch and jewelry chain in Israel. The company was founded in 1977 by Lea and Uri Falach and in 1994 it started operating under the Royalty brand (henceforth “Royalty” or “the chain”).</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sz="2000" dirty="0">
                <a:latin typeface="Arial" panose="020B0604020202020204" pitchFamily="34" charset="0"/>
                <a:ea typeface="Calibri" panose="020F0502020204030204" pitchFamily="34" charset="0"/>
                <a:cs typeface="Arial" panose="020B0604020202020204" pitchFamily="34" charset="0"/>
              </a:rPr>
              <a:t>The company imports, manufactures and markets gold jewelry, diamonds and watches and represents several leading global watch brands.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sz="2000" dirty="0">
                <a:latin typeface="Arial" panose="020B0604020202020204" pitchFamily="34" charset="0"/>
                <a:ea typeface="Calibri" panose="020F0502020204030204" pitchFamily="34" charset="0"/>
                <a:cs typeface="Arial" panose="020B0604020202020204" pitchFamily="34" charset="0"/>
              </a:rPr>
              <a:t>The chain has 48 shops throughout the country, from </a:t>
            </a:r>
            <a:r>
              <a:rPr lang="en-US" sz="2000" dirty="0" err="1">
                <a:latin typeface="Arial" panose="020B0604020202020204" pitchFamily="34" charset="0"/>
                <a:ea typeface="Calibri" panose="020F0502020204030204" pitchFamily="34" charset="0"/>
                <a:cs typeface="Arial" panose="020B0604020202020204" pitchFamily="34" charset="0"/>
              </a:rPr>
              <a:t>Kiryat</a:t>
            </a:r>
            <a:r>
              <a:rPr lang="en-US" sz="2000" dirty="0">
                <a:latin typeface="Arial" panose="020B0604020202020204" pitchFamily="34" charset="0"/>
                <a:ea typeface="Calibri" panose="020F0502020204030204" pitchFamily="34" charset="0"/>
                <a:cs typeface="Arial" panose="020B0604020202020204" pitchFamily="34" charset="0"/>
              </a:rPr>
              <a:t> </a:t>
            </a:r>
            <a:r>
              <a:rPr lang="en-US" sz="2000" dirty="0" err="1">
                <a:latin typeface="Arial" panose="020B0604020202020204" pitchFamily="34" charset="0"/>
                <a:ea typeface="Calibri" panose="020F0502020204030204" pitchFamily="34" charset="0"/>
                <a:cs typeface="Arial" panose="020B0604020202020204" pitchFamily="34" charset="0"/>
              </a:rPr>
              <a:t>Shmoneh</a:t>
            </a:r>
            <a:r>
              <a:rPr lang="en-US" sz="2000" dirty="0">
                <a:latin typeface="Arial" panose="020B0604020202020204" pitchFamily="34" charset="0"/>
                <a:ea typeface="Calibri" panose="020F0502020204030204" pitchFamily="34" charset="0"/>
                <a:cs typeface="Arial" panose="020B0604020202020204" pitchFamily="34" charset="0"/>
              </a:rPr>
              <a:t> in the North to </a:t>
            </a:r>
            <a:r>
              <a:rPr lang="en-US" sz="2000" dirty="0" err="1">
                <a:latin typeface="Arial" panose="020B0604020202020204" pitchFamily="34" charset="0"/>
                <a:ea typeface="Calibri" panose="020F0502020204030204" pitchFamily="34" charset="0"/>
                <a:cs typeface="Arial" panose="020B0604020202020204" pitchFamily="34" charset="0"/>
              </a:rPr>
              <a:t>Eilat</a:t>
            </a:r>
            <a:r>
              <a:rPr lang="en-US" sz="2000" dirty="0">
                <a:latin typeface="Arial" panose="020B0604020202020204" pitchFamily="34" charset="0"/>
                <a:ea typeface="Calibri" panose="020F0502020204030204" pitchFamily="34" charset="0"/>
                <a:cs typeface="Arial" panose="020B0604020202020204" pitchFamily="34" charset="0"/>
              </a:rPr>
              <a:t> in the South and employs around 200 workers. The company’s headquarters and management are located in </a:t>
            </a:r>
            <a:r>
              <a:rPr lang="en-US" sz="2000" dirty="0" err="1">
                <a:latin typeface="Arial" panose="020B0604020202020204" pitchFamily="34" charset="0"/>
                <a:ea typeface="Calibri" panose="020F0502020204030204" pitchFamily="34" charset="0"/>
                <a:cs typeface="Arial" panose="020B0604020202020204" pitchFamily="34" charset="0"/>
              </a:rPr>
              <a:t>Yehud</a:t>
            </a:r>
            <a:r>
              <a:rPr lang="en-US" sz="2000" dirty="0">
                <a:latin typeface="Arial" panose="020B0604020202020204" pitchFamily="34" charset="0"/>
                <a:ea typeface="Calibri" panose="020F0502020204030204" pitchFamily="34" charset="0"/>
                <a:cs typeface="Arial" panose="020B0604020202020204" pitchFamily="34" charset="0"/>
              </a:rPr>
              <a:t>.</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sz="2000" dirty="0">
                <a:latin typeface="Arial" panose="020B0604020202020204" pitchFamily="34" charset="0"/>
                <a:ea typeface="Calibri" panose="020F0502020204030204" pitchFamily="34" charset="0"/>
                <a:cs typeface="Arial" panose="020B0604020202020204" pitchFamily="34" charset="0"/>
              </a:rPr>
              <a:t>The company has a broad and loyal customer base, also stemming from the company’s large and successful customer club (approx. 30,000 members).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1000"/>
              </a:spcAft>
              <a:buFont typeface="Symbol" panose="05050102010706020507" pitchFamily="18" charset="2"/>
              <a:buChar char=""/>
            </a:pPr>
            <a:r>
              <a:rPr lang="en-US" sz="2000" dirty="0">
                <a:latin typeface="Arial" panose="020B0604020202020204" pitchFamily="34" charset="0"/>
                <a:ea typeface="Calibri" panose="020F0502020204030204" pitchFamily="34" charset="0"/>
                <a:cs typeface="Arial" panose="020B0604020202020204" pitchFamily="34" charset="0"/>
              </a:rPr>
              <a:t>The company’s activity throughout the value chain (manufacturing, importing, distribution) in the jewelry and watch industry enables extremely effective and profitable management and operation. Therefore, Omtime has demonstrated strong financial performance even during times of crisis such as 2008-2009, during which time the company continued to grow.</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70798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דיאגרמה 12"/>
          <p:cNvGraphicFramePr/>
          <p:nvPr>
            <p:extLst>
              <p:ext uri="{D42A27DB-BD31-4B8C-83A1-F6EECF244321}">
                <p14:modId xmlns:p14="http://schemas.microsoft.com/office/powerpoint/2010/main" val="798796347"/>
              </p:ext>
            </p:extLst>
          </p:nvPr>
        </p:nvGraphicFramePr>
        <p:xfrm>
          <a:off x="0" y="1982338"/>
          <a:ext cx="12431117" cy="46085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מלבן 10"/>
          <p:cNvSpPr/>
          <p:nvPr/>
        </p:nvSpPr>
        <p:spPr>
          <a:xfrm>
            <a:off x="4798268" y="332656"/>
            <a:ext cx="3600400" cy="1649682"/>
          </a:xfrm>
          <a:prstGeom prst="rect">
            <a:avLst/>
          </a:prstGeom>
        </p:spPr>
        <p:txBody>
          <a:bodyPr wrap="square">
            <a:spAutoFit/>
          </a:bodyPr>
          <a:lstStyle/>
          <a:p>
            <a:pPr>
              <a:lnSpc>
                <a:spcPct val="115000"/>
              </a:lnSpc>
              <a:spcAft>
                <a:spcPts val="1000"/>
              </a:spcAft>
            </a:pPr>
            <a:r>
              <a:rPr lang="en-US" sz="4400" dirty="0">
                <a:ln w="0"/>
                <a:solidFill>
                  <a:schemeClr val="accent1"/>
                </a:solidFill>
                <a:effectLst>
                  <a:outerShdw blurRad="38100" dist="25400" dir="5400000" algn="ctr" rotWithShape="0">
                    <a:srgbClr val="6E747A">
                      <a:alpha val="43000"/>
                    </a:srgbClr>
                  </a:outerShdw>
                </a:effectLst>
                <a:latin typeface="Arial" panose="020B0604020202020204" pitchFamily="34" charset="0"/>
                <a:ea typeface="Calibri" panose="020F0502020204030204" pitchFamily="34" charset="0"/>
                <a:cs typeface="Arial" panose="020B0604020202020204" pitchFamily="34" charset="0"/>
              </a:rPr>
              <a:t>Company Strengths</a:t>
            </a:r>
            <a:endParaRPr lang="en-US" sz="4400" dirty="0">
              <a:ln w="0"/>
              <a:solidFill>
                <a:schemeClr val="accent1"/>
              </a:solidFill>
              <a:effectLst>
                <a:outerShdw blurRad="38100" dist="25400" dir="5400000" algn="ctr" rotWithShape="0">
                  <a:srgbClr val="6E747A">
                    <a:alpha val="43000"/>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88423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a:xfrm>
            <a:off x="1293814" y="692696"/>
            <a:ext cx="10273206" cy="5479504"/>
          </a:xfrm>
        </p:spPr>
        <p:txBody>
          <a:bodyPr>
            <a:noAutofit/>
          </a:bodyPr>
          <a:lstStyle/>
          <a:p>
            <a:pPr>
              <a:lnSpc>
                <a:spcPct val="115000"/>
              </a:lnSpc>
              <a:spcAft>
                <a:spcPts val="1000"/>
              </a:spcAft>
            </a:pPr>
            <a:r>
              <a:rPr lang="en-US" sz="2800" b="1" dirty="0">
                <a:latin typeface="Arial" panose="020B0604020202020204" pitchFamily="34" charset="0"/>
                <a:ea typeface="Calibri" panose="020F0502020204030204" pitchFamily="34" charset="0"/>
                <a:cs typeface="Arial" panose="020B0604020202020204" pitchFamily="34" charset="0"/>
              </a:rPr>
              <a:t>Strong and reputable brand</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sz="2000" b="1" dirty="0">
                <a:latin typeface="Arial" panose="020B0604020202020204" pitchFamily="34" charset="0"/>
                <a:ea typeface="Calibri" panose="020F0502020204030204" pitchFamily="34" charset="0"/>
                <a:cs typeface="Arial" panose="020B0604020202020204" pitchFamily="34" charset="0"/>
              </a:rPr>
              <a:t>The Royalty brand</a:t>
            </a:r>
            <a:r>
              <a:rPr lang="en-US" sz="2000" dirty="0">
                <a:latin typeface="Arial" panose="020B0604020202020204" pitchFamily="34" charset="0"/>
                <a:ea typeface="Calibri" panose="020F0502020204030204" pitchFamily="34" charset="0"/>
                <a:cs typeface="Arial" panose="020B0604020202020204" pitchFamily="34" charset="0"/>
              </a:rPr>
              <a:t> represents quality and style to the Israeli consumer.</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sz="2000" b="1" dirty="0">
                <a:latin typeface="Arial" panose="020B0604020202020204" pitchFamily="34" charset="0"/>
                <a:ea typeface="Calibri" panose="020F0502020204030204" pitchFamily="34" charset="0"/>
                <a:cs typeface="Arial" panose="020B0604020202020204" pitchFamily="34" charset="0"/>
              </a:rPr>
              <a:t>The level of service</a:t>
            </a:r>
            <a:r>
              <a:rPr lang="en-US" sz="2000" dirty="0">
                <a:latin typeface="Arial" panose="020B0604020202020204" pitchFamily="34" charset="0"/>
                <a:ea typeface="Calibri" panose="020F0502020204030204" pitchFamily="34" charset="0"/>
                <a:cs typeface="Arial" panose="020B0604020202020204" pitchFamily="34" charset="0"/>
              </a:rPr>
              <a:t> is among the highest in the industry – the company views Customer Service to be an integral and supremely important part of its relationship with its customers. The company adheres to the highest level of credibility and professionalism.</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sz="2000" b="1" dirty="0">
                <a:latin typeface="Arial" panose="020B0604020202020204" pitchFamily="34" charset="0"/>
                <a:ea typeface="Calibri" panose="020F0502020204030204" pitchFamily="34" charset="0"/>
                <a:cs typeface="Arial" panose="020B0604020202020204" pitchFamily="34" charset="0"/>
              </a:rPr>
              <a:t>High customer loyalty, positive purchasing experience and satisfaction</a:t>
            </a:r>
            <a:r>
              <a:rPr lang="en-US" sz="2000" dirty="0">
                <a:latin typeface="Arial" panose="020B0604020202020204" pitchFamily="34" charset="0"/>
                <a:ea typeface="Calibri" panose="020F0502020204030204" pitchFamily="34" charset="0"/>
                <a:cs typeface="Arial" panose="020B0604020202020204" pitchFamily="34" charset="0"/>
              </a:rPr>
              <a:t> – approx. 80% of the company’s sales are purchases made by customers in the Customer Club. The majority of these customers make several purchases throughout the year.</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1000"/>
              </a:spcAft>
              <a:buFont typeface="Symbol" panose="05050102010706020507" pitchFamily="18" charset="2"/>
              <a:buChar char=""/>
            </a:pPr>
            <a:r>
              <a:rPr lang="en-US" sz="2000" dirty="0">
                <a:latin typeface="Arial" panose="020B0604020202020204" pitchFamily="34" charset="0"/>
                <a:ea typeface="Calibri" panose="020F0502020204030204" pitchFamily="34" charset="0"/>
                <a:cs typeface="Arial" panose="020B0604020202020204" pitchFamily="34" charset="0"/>
              </a:rPr>
              <a:t>The chain advertises in all of the different types of media in order to maintain </a:t>
            </a:r>
            <a:r>
              <a:rPr lang="en-US" sz="2000" b="1" dirty="0">
                <a:latin typeface="Arial" panose="020B0604020202020204" pitchFamily="34" charset="0"/>
                <a:ea typeface="Calibri" panose="020F0502020204030204" pitchFamily="34" charset="0"/>
                <a:cs typeface="Arial" panose="020B0604020202020204" pitchFamily="34" charset="0"/>
              </a:rPr>
              <a:t>high awareness</a:t>
            </a:r>
            <a:r>
              <a:rPr lang="en-US" sz="2000" dirty="0">
                <a:latin typeface="Arial" panose="020B0604020202020204" pitchFamily="34" charset="0"/>
                <a:ea typeface="Calibri" panose="020F0502020204030204" pitchFamily="34" charset="0"/>
                <a:cs typeface="Arial" panose="020B0604020202020204" pitchFamily="34" charset="0"/>
              </a:rPr>
              <a:t> among the customers. The company recently launched its first television campaign, which led to a sharp increase (50%!) in sales during that period.</a:t>
            </a:r>
            <a:endParaRPr lang="en-US" sz="2000" dirty="0">
              <a:latin typeface="Calibri" panose="020F0502020204030204" pitchFamily="34" charset="0"/>
              <a:ea typeface="Calibri" panose="020F0502020204030204" pitchFamily="34" charset="0"/>
              <a:cs typeface="Arial" panose="020B0604020202020204" pitchFamily="34" charset="0"/>
            </a:endParaRPr>
          </a:p>
          <a:p>
            <a:endParaRPr lang="he-IL" sz="2000" dirty="0"/>
          </a:p>
        </p:txBody>
      </p:sp>
      <p:pic>
        <p:nvPicPr>
          <p:cNvPr id="4" name="תמונה 3"/>
          <p:cNvPicPr>
            <a:picLocks noChangeAspect="1"/>
          </p:cNvPicPr>
          <p:nvPr/>
        </p:nvPicPr>
        <p:blipFill>
          <a:blip r:embed="rId2" cstate="print">
            <a:extLst>
              <a:ext uri="{BEBA8EAE-BF5A-486C-A8C5-ECC9F3942E4B}">
                <a14:imgProps xmlns:a14="http://schemas.microsoft.com/office/drawing/2010/main">
                  <a14:imgLayer r:embed="rId3">
                    <a14:imgEffect>
                      <a14:backgroundRemoval t="18062" b="75212" l="13746" r="84300"/>
                    </a14:imgEffect>
                  </a14:imgLayer>
                </a14:imgProps>
              </a:ext>
              <a:ext uri="{28A0092B-C50C-407E-A947-70E740481C1C}">
                <a14:useLocalDpi xmlns:a14="http://schemas.microsoft.com/office/drawing/2010/main" val="0"/>
              </a:ext>
            </a:extLst>
          </a:blip>
          <a:stretch>
            <a:fillRect/>
          </a:stretch>
        </p:blipFill>
        <p:spPr>
          <a:xfrm>
            <a:off x="106602" y="-315416"/>
            <a:ext cx="2374424" cy="3288616"/>
          </a:xfrm>
          <a:prstGeom prst="rect">
            <a:avLst/>
          </a:prstGeom>
        </p:spPr>
      </p:pic>
    </p:spTree>
    <p:extLst>
      <p:ext uri="{BB962C8B-B14F-4D97-AF65-F5344CB8AC3E}">
        <p14:creationId xmlns:p14="http://schemas.microsoft.com/office/powerpoint/2010/main" val="2595012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909836" y="980728"/>
            <a:ext cx="9433048" cy="5573834"/>
          </a:xfrm>
          <a:prstGeom prst="rect">
            <a:avLst/>
          </a:prstGeom>
        </p:spPr>
        <p:txBody>
          <a:bodyPr wrap="square">
            <a:spAutoFit/>
          </a:bodyPr>
          <a:lstStyle/>
          <a:p>
            <a:pPr>
              <a:lnSpc>
                <a:spcPct val="115000"/>
              </a:lnSpc>
              <a:spcAft>
                <a:spcPts val="1000"/>
              </a:spcAft>
            </a:pPr>
            <a:r>
              <a:rPr lang="en-US" sz="2400" b="1" dirty="0">
                <a:latin typeface="Arial" panose="020B0604020202020204" pitchFamily="34" charset="0"/>
                <a:ea typeface="Calibri" panose="020F0502020204030204" pitchFamily="34" charset="0"/>
                <a:cs typeface="Arial" panose="020B0604020202020204" pitchFamily="34" charset="0"/>
              </a:rPr>
              <a:t>Strong financial performance</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sz="2000" dirty="0">
                <a:latin typeface="Arial" panose="020B0604020202020204" pitchFamily="34" charset="0"/>
                <a:ea typeface="Calibri" panose="020F0502020204030204" pitchFamily="34" charset="0"/>
                <a:cs typeface="Arial" panose="020B0604020202020204" pitchFamily="34" charset="0"/>
              </a:rPr>
              <a:t>The company has been </a:t>
            </a:r>
            <a:r>
              <a:rPr lang="en-US" sz="2000" b="1" dirty="0">
                <a:latin typeface="Arial" panose="020B0604020202020204" pitchFamily="34" charset="0"/>
                <a:ea typeface="Calibri" panose="020F0502020204030204" pitchFamily="34" charset="0"/>
                <a:cs typeface="Arial" panose="020B0604020202020204" pitchFamily="34" charset="0"/>
              </a:rPr>
              <a:t>profitable </a:t>
            </a:r>
            <a:r>
              <a:rPr lang="en-US" sz="2000" dirty="0">
                <a:latin typeface="Arial" panose="020B0604020202020204" pitchFamily="34" charset="0"/>
                <a:ea typeface="Calibri" panose="020F0502020204030204" pitchFamily="34" charset="0"/>
                <a:cs typeface="Arial" panose="020B0604020202020204" pitchFamily="34" charset="0"/>
              </a:rPr>
              <a:t>since the day it was founded.</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sz="2000" b="1" dirty="0">
                <a:latin typeface="Arial" panose="020B0604020202020204" pitchFamily="34" charset="0"/>
                <a:ea typeface="Calibri" panose="020F0502020204030204" pitchFamily="34" charset="0"/>
                <a:cs typeface="Arial" panose="020B0604020202020204" pitchFamily="34" charset="0"/>
              </a:rPr>
              <a:t>Stability</a:t>
            </a:r>
            <a:r>
              <a:rPr lang="en-US" sz="2000" dirty="0">
                <a:latin typeface="Arial" panose="020B0604020202020204" pitchFamily="34" charset="0"/>
                <a:ea typeface="Calibri" panose="020F0502020204030204" pitchFamily="34" charset="0"/>
                <a:cs typeface="Arial" panose="020B0604020202020204" pitchFamily="34" charset="0"/>
              </a:rPr>
              <a:t> – the company has maintained profitability even during the economic crisis of 2008-2009.</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sz="2000" b="1" dirty="0">
                <a:latin typeface="Arial" panose="020B0604020202020204" pitchFamily="34" charset="0"/>
                <a:ea typeface="Calibri" panose="020F0502020204030204" pitchFamily="34" charset="0"/>
                <a:cs typeface="Arial" panose="020B0604020202020204" pitchFamily="34" charset="0"/>
              </a:rPr>
              <a:t>Growth</a:t>
            </a:r>
            <a:r>
              <a:rPr lang="en-US" sz="2000" dirty="0">
                <a:latin typeface="Arial" panose="020B0604020202020204" pitchFamily="34" charset="0"/>
                <a:ea typeface="Calibri" panose="020F0502020204030204" pitchFamily="34" charset="0"/>
                <a:cs typeface="Arial" panose="020B0604020202020204" pitchFamily="34" charset="0"/>
              </a:rPr>
              <a:t> – consistent growth in the company’s revenues and </a:t>
            </a:r>
            <a:r>
              <a:rPr lang="en-US" sz="2000" dirty="0">
                <a:solidFill>
                  <a:srgbClr val="FF0000"/>
                </a:solidFill>
                <a:latin typeface="Arial" panose="020B0604020202020204" pitchFamily="34" charset="0"/>
                <a:ea typeface="Calibri" panose="020F0502020204030204" pitchFamily="34" charset="0"/>
                <a:cs typeface="Arial" panose="020B0604020202020204" pitchFamily="34" charset="0"/>
              </a:rPr>
              <a:t>EBITDA between 2009 and 2012</a:t>
            </a:r>
            <a:r>
              <a:rPr lang="en-US" sz="2000" dirty="0">
                <a:latin typeface="Arial" panose="020B0604020202020204" pitchFamily="34" charset="0"/>
                <a:ea typeface="Calibri" panose="020F0502020204030204" pitchFamily="34" charset="0"/>
                <a:cs typeface="Arial" panose="020B0604020202020204" pitchFamily="34" charset="0"/>
              </a:rPr>
              <a:t>.</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sz="2000" dirty="0">
                <a:latin typeface="Arial" panose="020B0604020202020204" pitchFamily="34" charset="0"/>
                <a:ea typeface="Calibri" panose="020F0502020204030204" pitchFamily="34" charset="0"/>
                <a:cs typeface="Arial" panose="020B0604020202020204" pitchFamily="34" charset="0"/>
              </a:rPr>
              <a:t>The company has consistently maintained a </a:t>
            </a:r>
            <a:r>
              <a:rPr lang="en-US" sz="2000" b="1" dirty="0">
                <a:latin typeface="Arial" panose="020B0604020202020204" pitchFamily="34" charset="0"/>
                <a:ea typeface="Calibri" panose="020F0502020204030204" pitchFamily="34" charset="0"/>
                <a:cs typeface="Arial" panose="020B0604020202020204" pitchFamily="34" charset="0"/>
              </a:rPr>
              <a:t>high gross margin</a:t>
            </a:r>
            <a:r>
              <a:rPr lang="en-US" sz="2000" dirty="0">
                <a:latin typeface="Arial" panose="020B0604020202020204" pitchFamily="34" charset="0"/>
                <a:ea typeface="Calibri" panose="020F0502020204030204" pitchFamily="34" charset="0"/>
                <a:cs typeface="Arial" panose="020B0604020202020204" pitchFamily="34" charset="0"/>
              </a:rPr>
              <a:t> of over 50% despite the fluctuations in the price of gold and exchange rates.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1000"/>
              </a:spcAft>
              <a:buFont typeface="Symbol" panose="05050102010706020507" pitchFamily="18" charset="2"/>
              <a:buChar char=""/>
            </a:pPr>
            <a:r>
              <a:rPr lang="en-US" sz="2000" dirty="0">
                <a:latin typeface="Arial" panose="020B0604020202020204" pitchFamily="34" charset="0"/>
                <a:ea typeface="Calibri" panose="020F0502020204030204" pitchFamily="34" charset="0"/>
                <a:cs typeface="Arial" panose="020B0604020202020204" pitchFamily="34" charset="0"/>
              </a:rPr>
              <a:t>The company has a </a:t>
            </a:r>
            <a:r>
              <a:rPr lang="en-US" sz="2000" b="1" dirty="0">
                <a:latin typeface="Arial" panose="020B0604020202020204" pitchFamily="34" charset="0"/>
                <a:ea typeface="Calibri" panose="020F0502020204030204" pitchFamily="34" charset="0"/>
                <a:cs typeface="Arial" panose="020B0604020202020204" pitchFamily="34" charset="0"/>
              </a:rPr>
              <a:t>conservative balance / minimal leverage level</a:t>
            </a:r>
            <a:r>
              <a:rPr lang="en-US" sz="2000" dirty="0">
                <a:latin typeface="Arial" panose="020B0604020202020204" pitchFamily="34" charset="0"/>
                <a:ea typeface="Calibri" panose="020F0502020204030204" pitchFamily="34" charset="0"/>
                <a:cs typeface="Arial" panose="020B0604020202020204" pitchFamily="34" charset="0"/>
              </a:rPr>
              <a:t>.</a:t>
            </a:r>
            <a:endParaRPr lang="en-US" sz="2000" dirty="0">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sz="2400" b="1" dirty="0">
                <a:latin typeface="Arial" panose="020B0604020202020204" pitchFamily="34" charset="0"/>
                <a:ea typeface="Calibri" panose="020F0502020204030204" pitchFamily="34" charset="0"/>
                <a:cs typeface="Arial" panose="020B0604020202020204" pitchFamily="34" charset="0"/>
              </a:rPr>
              <a:t>Extensive distribution in the Israeli jewelry and watch market</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sz="2000" dirty="0">
                <a:latin typeface="Arial" panose="020B0604020202020204" pitchFamily="34" charset="0"/>
                <a:ea typeface="Calibri" panose="020F0502020204030204" pitchFamily="34" charset="0"/>
                <a:cs typeface="Arial" panose="020B0604020202020204" pitchFamily="34" charset="0"/>
              </a:rPr>
              <a:t>The chain has the </a:t>
            </a:r>
            <a:r>
              <a:rPr lang="en-US" sz="2000" b="1" dirty="0">
                <a:latin typeface="Arial" panose="020B0604020202020204" pitchFamily="34" charset="0"/>
                <a:ea typeface="Calibri" panose="020F0502020204030204" pitchFamily="34" charset="0"/>
                <a:cs typeface="Arial" panose="020B0604020202020204" pitchFamily="34" charset="0"/>
              </a:rPr>
              <a:t>broadest store deployment</a:t>
            </a:r>
            <a:r>
              <a:rPr lang="en-US" sz="2000" dirty="0">
                <a:latin typeface="Arial" panose="020B0604020202020204" pitchFamily="34" charset="0"/>
                <a:ea typeface="Calibri" panose="020F0502020204030204" pitchFamily="34" charset="0"/>
                <a:cs typeface="Arial" panose="020B0604020202020204" pitchFamily="34" charset="0"/>
              </a:rPr>
              <a:t> in Israel - 47 stores.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1000"/>
              </a:spcAft>
              <a:buFont typeface="Symbol" panose="05050102010706020507" pitchFamily="18" charset="2"/>
              <a:buChar char=""/>
            </a:pPr>
            <a:r>
              <a:rPr lang="en-US" sz="2000" dirty="0">
                <a:latin typeface="Arial" panose="020B0604020202020204" pitchFamily="34" charset="0"/>
                <a:ea typeface="Calibri" panose="020F0502020204030204" pitchFamily="34" charset="0"/>
                <a:cs typeface="Arial" panose="020B0604020202020204" pitchFamily="34" charset="0"/>
              </a:rPr>
              <a:t>Standardized high-end shop design – highly operationally effective, </a:t>
            </a:r>
            <a:r>
              <a:rPr lang="en-US" sz="2000" b="1" dirty="0">
                <a:latin typeface="Arial" panose="020B0604020202020204" pitchFamily="34" charset="0"/>
                <a:ea typeface="Calibri" panose="020F0502020204030204" pitchFamily="34" charset="0"/>
                <a:cs typeface="Arial" panose="020B0604020202020204" pitchFamily="34" charset="0"/>
              </a:rPr>
              <a:t>appeals to a broad and diverse market share</a:t>
            </a:r>
            <a:r>
              <a:rPr lang="en-US" sz="2000" dirty="0">
                <a:latin typeface="Arial" panose="020B0604020202020204" pitchFamily="34" charset="0"/>
                <a:ea typeface="Calibri" panose="020F0502020204030204" pitchFamily="34" charset="0"/>
                <a:cs typeface="Arial" panose="020B0604020202020204" pitchFamily="34" charset="0"/>
              </a:rPr>
              <a:t> – from the middle class to the upper class (5</a:t>
            </a:r>
            <a:r>
              <a:rPr lang="en-US" sz="2000" baseline="30000" dirty="0">
                <a:latin typeface="Arial" panose="020B0604020202020204" pitchFamily="34" charset="0"/>
                <a:ea typeface="Calibri" panose="020F0502020204030204" pitchFamily="34" charset="0"/>
                <a:cs typeface="Arial" panose="020B0604020202020204" pitchFamily="34" charset="0"/>
              </a:rPr>
              <a:t>th</a:t>
            </a:r>
            <a:r>
              <a:rPr lang="en-US" sz="2000" dirty="0">
                <a:latin typeface="Arial" panose="020B0604020202020204" pitchFamily="34" charset="0"/>
                <a:ea typeface="Calibri" panose="020F0502020204030204" pitchFamily="34" charset="0"/>
                <a:cs typeface="Arial" panose="020B0604020202020204" pitchFamily="34" charset="0"/>
              </a:rPr>
              <a:t> to 9</a:t>
            </a:r>
            <a:r>
              <a:rPr lang="en-US" sz="2000" baseline="30000" dirty="0">
                <a:latin typeface="Arial" panose="020B0604020202020204" pitchFamily="34" charset="0"/>
                <a:ea typeface="Calibri" panose="020F0502020204030204" pitchFamily="34" charset="0"/>
                <a:cs typeface="Arial" panose="020B0604020202020204" pitchFamily="34" charset="0"/>
              </a:rPr>
              <a:t>th</a:t>
            </a:r>
            <a:r>
              <a:rPr lang="en-US" sz="2000" dirty="0">
                <a:latin typeface="Arial" panose="020B0604020202020204" pitchFamily="34" charset="0"/>
                <a:ea typeface="Calibri" panose="020F0502020204030204" pitchFamily="34" charset="0"/>
                <a:cs typeface="Arial" panose="020B0604020202020204" pitchFamily="34" charset="0"/>
              </a:rPr>
              <a:t> percentiles).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38981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לבן 3"/>
          <p:cNvSpPr/>
          <p:nvPr/>
        </p:nvSpPr>
        <p:spPr>
          <a:xfrm>
            <a:off x="945840" y="764704"/>
            <a:ext cx="8064896" cy="1472006"/>
          </a:xfrm>
          <a:prstGeom prst="rect">
            <a:avLst/>
          </a:prstGeom>
        </p:spPr>
        <p:txBody>
          <a:bodyPr wrap="square">
            <a:spAutoFit/>
          </a:bodyPr>
          <a:lstStyle/>
          <a:p>
            <a:pPr>
              <a:lnSpc>
                <a:spcPct val="115000"/>
              </a:lnSpc>
              <a:spcAft>
                <a:spcPts val="1000"/>
              </a:spcAft>
            </a:pPr>
            <a:r>
              <a:rPr lang="en-US" sz="3200" dirty="0">
                <a:ln w="0"/>
                <a:effectLst>
                  <a:outerShdw blurRad="38100" dist="19050" dir="2700000" algn="tl" rotWithShape="0">
                    <a:schemeClr val="dk1">
                      <a:alpha val="40000"/>
                    </a:schemeClr>
                  </a:outerShdw>
                </a:effectLst>
                <a:latin typeface="Arial" panose="020B0604020202020204" pitchFamily="34" charset="0"/>
                <a:ea typeface="Calibri" panose="020F0502020204030204" pitchFamily="34" charset="0"/>
                <a:cs typeface="Arial" panose="020B0604020202020204" pitchFamily="34" charset="0"/>
              </a:rPr>
              <a:t>Company Strengths</a:t>
            </a:r>
            <a:endParaRPr lang="en-US" sz="2400"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sz="2000" dirty="0">
                <a:ln w="0"/>
                <a:effectLst>
                  <a:outerShdw blurRad="38100" dist="19050" dir="2700000" algn="tl" rotWithShape="0">
                    <a:schemeClr val="dk1">
                      <a:alpha val="40000"/>
                    </a:schemeClr>
                  </a:outerShdw>
                </a:effectLst>
                <a:latin typeface="Arial" panose="020B0604020202020204" pitchFamily="34" charset="0"/>
                <a:ea typeface="Calibri" panose="020F0502020204030204" pitchFamily="34" charset="0"/>
                <a:cs typeface="Arial" panose="020B0604020202020204" pitchFamily="34" charset="0"/>
              </a:rPr>
              <a:t>Wide variety of products, constant innovation, excellent management, opportunities for growth</a:t>
            </a:r>
            <a:endParaRPr lang="en-US"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מלבן 4"/>
          <p:cNvSpPr/>
          <p:nvPr/>
        </p:nvSpPr>
        <p:spPr>
          <a:xfrm>
            <a:off x="1485900" y="2636912"/>
            <a:ext cx="8879060" cy="3986156"/>
          </a:xfrm>
          <a:prstGeom prst="rect">
            <a:avLst/>
          </a:prstGeom>
        </p:spPr>
        <p:txBody>
          <a:bodyPr wrap="square">
            <a:spAutoFit/>
          </a:bodyPr>
          <a:lstStyle/>
          <a:p>
            <a:pPr>
              <a:lnSpc>
                <a:spcPct val="115000"/>
              </a:lnSpc>
              <a:spcAft>
                <a:spcPts val="1000"/>
              </a:spcAft>
            </a:pPr>
            <a:r>
              <a:rPr lang="en-US" sz="2400" b="1" dirty="0">
                <a:latin typeface="Arial" panose="020B0604020202020204" pitchFamily="34" charset="0"/>
                <a:ea typeface="Calibri" panose="020F0502020204030204" pitchFamily="34" charset="0"/>
                <a:cs typeface="Arial" panose="020B0604020202020204" pitchFamily="34" charset="0"/>
              </a:rPr>
              <a:t>Wide variety of products, unique and stylish design</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sz="1900" dirty="0">
                <a:latin typeface="Arial" panose="020B0604020202020204" pitchFamily="34" charset="0"/>
                <a:ea typeface="Calibri" panose="020F0502020204030204" pitchFamily="34" charset="0"/>
                <a:cs typeface="Arial" panose="020B0604020202020204" pitchFamily="34" charset="0"/>
              </a:rPr>
              <a:t>The chain has a </a:t>
            </a:r>
            <a:r>
              <a:rPr lang="en-US" sz="1900" b="1" dirty="0">
                <a:latin typeface="Arial" panose="020B0604020202020204" pitchFamily="34" charset="0"/>
                <a:ea typeface="Calibri" panose="020F0502020204030204" pitchFamily="34" charset="0"/>
                <a:cs typeface="Arial" panose="020B0604020202020204" pitchFamily="34" charset="0"/>
              </a:rPr>
              <a:t>wide variety</a:t>
            </a:r>
            <a:r>
              <a:rPr lang="en-US" sz="1900" dirty="0">
                <a:latin typeface="Arial" panose="020B0604020202020204" pitchFamily="34" charset="0"/>
                <a:ea typeface="Calibri" panose="020F0502020204030204" pitchFamily="34" charset="0"/>
                <a:cs typeface="Arial" panose="020B0604020202020204" pitchFamily="34" charset="0"/>
              </a:rPr>
              <a:t> of products (over 5,000 items).</a:t>
            </a:r>
            <a:endParaRPr lang="en-US" sz="19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sz="1900" b="1" dirty="0">
                <a:latin typeface="Arial" panose="020B0604020202020204" pitchFamily="34" charset="0"/>
                <a:ea typeface="Calibri" panose="020F0502020204030204" pitchFamily="34" charset="0"/>
                <a:cs typeface="Arial" panose="020B0604020202020204" pitchFamily="34" charset="0"/>
              </a:rPr>
              <a:t>Stylish and renewing design</a:t>
            </a:r>
            <a:r>
              <a:rPr lang="en-US" sz="1900" dirty="0">
                <a:latin typeface="Arial" panose="020B0604020202020204" pitchFamily="34" charset="0"/>
                <a:ea typeface="Calibri" panose="020F0502020204030204" pitchFamily="34" charset="0"/>
                <a:cs typeface="Arial" panose="020B0604020202020204" pitchFamily="34" charset="0"/>
              </a:rPr>
              <a:t> – The jewelry collections are refreshed 3-4 times a year. The company has extensive experience in jewelry design and in selecting collections that are compatible with the tastes of Israeli consumers.</a:t>
            </a:r>
            <a:endParaRPr lang="en-US" sz="19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sz="1900" b="1" dirty="0">
                <a:latin typeface="Arial" panose="020B0604020202020204" pitchFamily="34" charset="0"/>
                <a:ea typeface="Calibri" panose="020F0502020204030204" pitchFamily="34" charset="0"/>
                <a:cs typeface="Arial" panose="020B0604020202020204" pitchFamily="34" charset="0"/>
              </a:rPr>
              <a:t>Business development</a:t>
            </a:r>
            <a:r>
              <a:rPr lang="en-US" sz="1900" dirty="0">
                <a:latin typeface="Arial" panose="020B0604020202020204" pitchFamily="34" charset="0"/>
                <a:ea typeface="Calibri" panose="020F0502020204030204" pitchFamily="34" charset="0"/>
                <a:cs typeface="Arial" panose="020B0604020202020204" pitchFamily="34" charset="0"/>
              </a:rPr>
              <a:t> – in 2012, the chain expanded (without advertising) its activity in the engagement and wedding ring segment. As a result, the customers bought more items – a customer that buys a ring generates on average additional income of approx. 100%+ of the cost of the ring.</a:t>
            </a:r>
            <a:endParaRPr lang="en-US" sz="19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1000"/>
              </a:spcAft>
              <a:buFont typeface="Symbol" panose="05050102010706020507" pitchFamily="18" charset="2"/>
              <a:buChar char=""/>
            </a:pPr>
            <a:r>
              <a:rPr lang="en-US" sz="1900" dirty="0">
                <a:latin typeface="Arial" panose="020B0604020202020204" pitchFamily="34" charset="0"/>
                <a:ea typeface="Calibri" panose="020F0502020204030204" pitchFamily="34" charset="0"/>
                <a:cs typeface="Arial" panose="020B0604020202020204" pitchFamily="34" charset="0"/>
              </a:rPr>
              <a:t>The first company in Israel that launched a </a:t>
            </a:r>
            <a:r>
              <a:rPr lang="en-US" sz="1900" b="1" dirty="0">
                <a:latin typeface="Arial" panose="020B0604020202020204" pitchFamily="34" charset="0"/>
                <a:ea typeface="Calibri" panose="020F0502020204030204" pitchFamily="34" charset="0"/>
                <a:cs typeface="Arial" panose="020B0604020202020204" pitchFamily="34" charset="0"/>
              </a:rPr>
              <a:t>private label</a:t>
            </a:r>
            <a:r>
              <a:rPr lang="en-US" sz="1900" dirty="0">
                <a:latin typeface="Arial" panose="020B0604020202020204" pitchFamily="34" charset="0"/>
                <a:ea typeface="Calibri" panose="020F0502020204030204" pitchFamily="34" charset="0"/>
                <a:cs typeface="Arial" panose="020B0604020202020204" pitchFamily="34" charset="0"/>
              </a:rPr>
              <a:t> in the industry in 1982.</a:t>
            </a:r>
            <a:endParaRPr lang="en-US" sz="19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תמונה 5"/>
          <p:cNvPicPr>
            <a:picLocks noChangeAspect="1"/>
          </p:cNvPicPr>
          <p:nvPr/>
        </p:nvPicPr>
        <p:blipFill>
          <a:blip r:embed="rId2" cstate="print">
            <a:extLst>
              <a:ext uri="{BEBA8EAE-BF5A-486C-A8C5-ECC9F3942E4B}">
                <a14:imgProps xmlns:a14="http://schemas.microsoft.com/office/drawing/2010/main">
                  <a14:imgLayer r:embed="rId3">
                    <a14:imgEffect>
                      <a14:backgroundRemoval t="21590" b="82032" l="13941" r="89837"/>
                    </a14:imgEffect>
                  </a14:imgLayer>
                </a14:imgProps>
              </a:ext>
              <a:ext uri="{28A0092B-C50C-407E-A947-70E740481C1C}">
                <a14:useLocalDpi xmlns:a14="http://schemas.microsoft.com/office/drawing/2010/main" val="0"/>
              </a:ext>
            </a:extLst>
          </a:blip>
          <a:stretch>
            <a:fillRect/>
          </a:stretch>
        </p:blipFill>
        <p:spPr>
          <a:xfrm>
            <a:off x="8830716" y="0"/>
            <a:ext cx="2699380" cy="3738685"/>
          </a:xfrm>
          <a:prstGeom prst="rect">
            <a:avLst/>
          </a:prstGeom>
        </p:spPr>
      </p:pic>
    </p:spTree>
    <p:extLst>
      <p:ext uri="{BB962C8B-B14F-4D97-AF65-F5344CB8AC3E}">
        <p14:creationId xmlns:p14="http://schemas.microsoft.com/office/powerpoint/2010/main" val="2018084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1"/>
          <p:cNvSpPr/>
          <p:nvPr/>
        </p:nvSpPr>
        <p:spPr>
          <a:xfrm>
            <a:off x="333773" y="836712"/>
            <a:ext cx="7920879" cy="5007525"/>
          </a:xfrm>
          <a:prstGeom prst="rect">
            <a:avLst/>
          </a:prstGeom>
        </p:spPr>
        <p:txBody>
          <a:bodyPr wrap="square">
            <a:spAutoFit/>
          </a:bodyPr>
          <a:lstStyle/>
          <a:p>
            <a:pPr>
              <a:lnSpc>
                <a:spcPct val="115000"/>
              </a:lnSpc>
              <a:spcAft>
                <a:spcPts val="1000"/>
              </a:spcAft>
            </a:pPr>
            <a:r>
              <a:rPr lang="en-US" sz="2000" b="1" dirty="0">
                <a:latin typeface="Arial" panose="020B0604020202020204" pitchFamily="34" charset="0"/>
                <a:ea typeface="Calibri" panose="020F0502020204030204" pitchFamily="34" charset="0"/>
                <a:cs typeface="Arial" panose="020B0604020202020204" pitchFamily="34" charset="0"/>
              </a:rPr>
              <a:t>Management capability, extensive experience in the industry</a:t>
            </a:r>
            <a:endParaRPr lang="en-US"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dirty="0">
                <a:latin typeface="Arial" panose="020B0604020202020204" pitchFamily="34" charset="0"/>
                <a:ea typeface="Calibri" panose="020F0502020204030204" pitchFamily="34" charset="0"/>
                <a:cs typeface="Arial" panose="020B0604020202020204" pitchFamily="34" charset="0"/>
              </a:rPr>
              <a:t>Narrow, quality and experienced management backbone with proven results</a:t>
            </a:r>
            <a:endParaRPr lang="en-US"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dirty="0">
                <a:latin typeface="Arial" panose="020B0604020202020204" pitchFamily="34" charset="0"/>
                <a:ea typeface="Calibri" panose="020F0502020204030204" pitchFamily="34" charset="0"/>
                <a:cs typeface="Arial" panose="020B0604020202020204" pitchFamily="34" charset="0"/>
              </a:rPr>
              <a:t>Extensive experience and knowledge in choosing successful shop locations</a:t>
            </a:r>
            <a:endParaRPr lang="en-US"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dirty="0">
                <a:latin typeface="Arial" panose="020B0604020202020204" pitchFamily="34" charset="0"/>
                <a:ea typeface="Calibri" panose="020F0502020204030204" pitchFamily="34" charset="0"/>
                <a:cs typeface="Arial" panose="020B0604020202020204" pitchFamily="34" charset="0"/>
              </a:rPr>
              <a:t>High efficiency in opening new branches</a:t>
            </a:r>
            <a:endParaRPr lang="en-US"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1000"/>
              </a:spcAft>
              <a:buFont typeface="Symbol" panose="05050102010706020507" pitchFamily="18" charset="2"/>
              <a:buChar char=""/>
            </a:pPr>
            <a:r>
              <a:rPr lang="en-US" dirty="0">
                <a:latin typeface="Arial" panose="020B0604020202020204" pitchFamily="34" charset="0"/>
                <a:ea typeface="Calibri" panose="020F0502020204030204" pitchFamily="34" charset="0"/>
                <a:cs typeface="Arial" panose="020B0604020202020204" pitchFamily="34" charset="0"/>
              </a:rPr>
              <a:t>Familiar with the entire value chain of the industry (manufacturing, import and distribution) for many years</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sz="2000" b="1" dirty="0">
                <a:latin typeface="Arial" panose="020B0604020202020204" pitchFamily="34" charset="0"/>
                <a:ea typeface="Calibri" panose="020F0502020204030204" pitchFamily="34" charset="0"/>
                <a:cs typeface="Arial" panose="020B0604020202020204" pitchFamily="34" charset="0"/>
              </a:rPr>
              <a:t>Entry barriers and growth opportunities</a:t>
            </a:r>
            <a:endParaRPr lang="en-US"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dirty="0">
                <a:latin typeface="Arial" panose="020B0604020202020204" pitchFamily="34" charset="0"/>
                <a:ea typeface="Calibri" panose="020F0502020204030204" pitchFamily="34" charset="0"/>
                <a:cs typeface="Arial" panose="020B0604020202020204" pitchFamily="34" charset="0"/>
              </a:rPr>
              <a:t>Serious entry to the industry requires </a:t>
            </a:r>
            <a:r>
              <a:rPr lang="en-US" b="1" dirty="0">
                <a:latin typeface="Arial" panose="020B0604020202020204" pitchFamily="34" charset="0"/>
                <a:ea typeface="Calibri" panose="020F0502020204030204" pitchFamily="34" charset="0"/>
                <a:cs typeface="Arial" panose="020B0604020202020204" pitchFamily="34" charset="0"/>
              </a:rPr>
              <a:t>significant capital investment</a:t>
            </a:r>
            <a:r>
              <a:rPr lang="en-US" dirty="0">
                <a:latin typeface="Arial" panose="020B0604020202020204" pitchFamily="34" charset="0"/>
                <a:ea typeface="Calibri" panose="020F0502020204030204" pitchFamily="34" charset="0"/>
                <a:cs typeface="Arial" panose="020B0604020202020204" pitchFamily="34" charset="0"/>
              </a:rPr>
              <a:t> to open shops and acquire inventory.</a:t>
            </a:r>
            <a:endParaRPr lang="en-US"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0"/>
              </a:spcAft>
              <a:buFont typeface="Symbol" panose="05050102010706020507" pitchFamily="18" charset="2"/>
              <a:buChar char=""/>
            </a:pPr>
            <a:r>
              <a:rPr lang="en-US" b="1" dirty="0">
                <a:latin typeface="Arial" panose="020B0604020202020204" pitchFamily="34" charset="0"/>
                <a:ea typeface="Calibri" panose="020F0502020204030204" pitchFamily="34" charset="0"/>
                <a:cs typeface="Arial" panose="020B0604020202020204" pitchFamily="34" charset="0"/>
              </a:rPr>
              <a:t>Exclusivity </a:t>
            </a:r>
            <a:r>
              <a:rPr lang="en-US" dirty="0">
                <a:latin typeface="Arial" panose="020B0604020202020204" pitchFamily="34" charset="0"/>
                <a:ea typeface="Calibri" panose="020F0502020204030204" pitchFamily="34" charset="0"/>
                <a:cs typeface="Arial" panose="020B0604020202020204" pitchFamily="34" charset="0"/>
              </a:rPr>
              <a:t>of leading brands – Seiko has expressed confidence in the company for over 25 years.</a:t>
            </a:r>
            <a:endParaRPr lang="en-US"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1000"/>
              </a:spcAft>
              <a:buFont typeface="Symbol" panose="05050102010706020507" pitchFamily="18" charset="2"/>
              <a:buChar char=""/>
            </a:pPr>
            <a:r>
              <a:rPr lang="en-US" b="1" dirty="0">
                <a:latin typeface="Arial" panose="020B0604020202020204" pitchFamily="34" charset="0"/>
                <a:ea typeface="Calibri" panose="020F0502020204030204" pitchFamily="34" charset="0"/>
                <a:cs typeface="Arial" panose="020B0604020202020204" pitchFamily="34" charset="0"/>
              </a:rPr>
              <a:t>Decentralized market</a:t>
            </a:r>
            <a:r>
              <a:rPr lang="en-US" dirty="0">
                <a:latin typeface="Arial" panose="020B0604020202020204" pitchFamily="34" charset="0"/>
                <a:ea typeface="Calibri" panose="020F0502020204030204" pitchFamily="34" charset="0"/>
                <a:cs typeface="Arial" panose="020B0604020202020204" pitchFamily="34" charset="0"/>
              </a:rPr>
              <a:t> – opportunities for acquisition and expansion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תמונה 4"/>
          <p:cNvPicPr>
            <a:picLocks noChangeAspect="1"/>
          </p:cNvPicPr>
          <p:nvPr/>
        </p:nvPicPr>
        <p:blipFill>
          <a:blip r:embed="rId2" cstate="print">
            <a:extLst>
              <a:ext uri="{BEBA8EAE-BF5A-486C-A8C5-ECC9F3942E4B}">
                <a14:imgProps xmlns:a14="http://schemas.microsoft.com/office/drawing/2010/main">
                  <a14:imgLayer r:embed="rId3">
                    <a14:imgEffect>
                      <a14:backgroundRemoval t="4939" b="90593" l="9902" r="89902">
                        <a14:foregroundMark x1="68534" y1="30809" x2="63062" y2="33161"/>
                        <a14:foregroundMark x1="46254" y1="22954" x2="47883" y2="28269"/>
                        <a14:foregroundMark x1="31596" y1="31985" x2="41368" y2="29210"/>
                        <a14:foregroundMark x1="37329" y1="51176" x2="33485" y2="55503"/>
                        <a14:foregroundMark x1="56026" y1="50988" x2="60130" y2="55315"/>
                        <a14:foregroundMark x1="61759" y1="45108" x2="70163" y2="48448"/>
                      </a14:backgroundRemoval>
                    </a14:imgEffect>
                  </a14:imgLayer>
                </a14:imgProps>
              </a:ext>
              <a:ext uri="{28A0092B-C50C-407E-A947-70E740481C1C}">
                <a14:useLocalDpi xmlns:a14="http://schemas.microsoft.com/office/drawing/2010/main" val="0"/>
              </a:ext>
            </a:extLst>
          </a:blip>
          <a:stretch>
            <a:fillRect/>
          </a:stretch>
        </p:blipFill>
        <p:spPr>
          <a:xfrm>
            <a:off x="8522818" y="836712"/>
            <a:ext cx="3606646" cy="4995264"/>
          </a:xfrm>
          <a:prstGeom prst="rect">
            <a:avLst/>
          </a:prstGeom>
        </p:spPr>
      </p:pic>
    </p:spTree>
    <p:extLst>
      <p:ext uri="{BB962C8B-B14F-4D97-AF65-F5344CB8AC3E}">
        <p14:creationId xmlns:p14="http://schemas.microsoft.com/office/powerpoint/2010/main" val="2438427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014292" y="332656"/>
            <a:ext cx="2232248" cy="576064"/>
          </a:xfrm>
        </p:spPr>
        <p:txBody>
          <a:bodyPr>
            <a:normAutofit/>
          </a:bodyPr>
          <a:lstStyle/>
          <a:p>
            <a:pPr algn="ctr"/>
            <a:r>
              <a:rPr lang="en-US" dirty="0"/>
              <a:t>History</a:t>
            </a:r>
            <a:endParaRPr lang="he-IL" dirty="0"/>
          </a:p>
        </p:txBody>
      </p:sp>
      <p:pic>
        <p:nvPicPr>
          <p:cNvPr id="4" name="מציין מיקום תוכן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422004" y="1448535"/>
            <a:ext cx="7596844" cy="5049667"/>
          </a:xfrm>
        </p:spPr>
      </p:pic>
      <p:sp>
        <p:nvSpPr>
          <p:cNvPr id="5" name="מלבן 4"/>
          <p:cNvSpPr/>
          <p:nvPr/>
        </p:nvSpPr>
        <p:spPr>
          <a:xfrm>
            <a:off x="3325802" y="873215"/>
            <a:ext cx="5609228" cy="410882"/>
          </a:xfrm>
          <a:prstGeom prst="rect">
            <a:avLst/>
          </a:prstGeom>
        </p:spPr>
        <p:txBody>
          <a:bodyPr wrap="none">
            <a:spAutoFit/>
          </a:bodyPr>
          <a:lstStyle/>
          <a:p>
            <a:pPr>
              <a:lnSpc>
                <a:spcPct val="115000"/>
              </a:lnSpc>
              <a:spcAft>
                <a:spcPts val="1000"/>
              </a:spcAft>
            </a:pPr>
            <a:r>
              <a:rPr lang="en-US" b="1" dirty="0">
                <a:latin typeface="Arial" panose="020B0604020202020204" pitchFamily="34" charset="0"/>
                <a:ea typeface="Calibri" panose="020F0502020204030204" pitchFamily="34" charset="0"/>
                <a:cs typeface="Arial" panose="020B0604020202020204" pitchFamily="34" charset="0"/>
              </a:rPr>
              <a:t>Many years of experience, competitive advantage</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06459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דיאגרמה 7"/>
          <p:cNvGraphicFramePr/>
          <p:nvPr>
            <p:extLst>
              <p:ext uri="{D42A27DB-BD31-4B8C-83A1-F6EECF244321}">
                <p14:modId xmlns:p14="http://schemas.microsoft.com/office/powerpoint/2010/main" val="2951796175"/>
              </p:ext>
            </p:extLst>
          </p:nvPr>
        </p:nvGraphicFramePr>
        <p:xfrm>
          <a:off x="1125860" y="332656"/>
          <a:ext cx="10009112" cy="626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48103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דיאגרמה 4"/>
          <p:cNvGraphicFramePr/>
          <p:nvPr>
            <p:extLst>
              <p:ext uri="{D42A27DB-BD31-4B8C-83A1-F6EECF244321}">
                <p14:modId xmlns:p14="http://schemas.microsoft.com/office/powerpoint/2010/main" val="1044603268"/>
              </p:ext>
            </p:extLst>
          </p:nvPr>
        </p:nvGraphicFramePr>
        <p:xfrm>
          <a:off x="621804" y="188640"/>
          <a:ext cx="11017224" cy="63367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520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197868" y="404665"/>
            <a:ext cx="9416758" cy="845558"/>
          </a:xfrm>
        </p:spPr>
        <p:txBody>
          <a:bodyPr>
            <a:normAutofit fontScale="90000"/>
          </a:bodyPr>
          <a:lstStyle/>
          <a:p>
            <a:pPr algn="ctr"/>
            <a:r>
              <a:rPr lang="en-US" b="1" dirty="0">
                <a:latin typeface="Segoe UI Light" panose="020B0502040204020203" pitchFamily="34" charset="0"/>
                <a:cs typeface="Segoe UI Light" panose="020B0502040204020203" pitchFamily="34" charset="0"/>
              </a:rPr>
              <a:t>Company Activities</a:t>
            </a:r>
            <a:br>
              <a:rPr lang="en-US" dirty="0">
                <a:latin typeface="Segoe UI Light" panose="020B0502040204020203" pitchFamily="34" charset="0"/>
                <a:cs typeface="Segoe UI Light" panose="020B0502040204020203" pitchFamily="34" charset="0"/>
              </a:rPr>
            </a:br>
            <a:endParaRPr lang="he-IL" dirty="0">
              <a:latin typeface="Segoe UI Light" panose="020B0502040204020203" pitchFamily="34" charset="0"/>
              <a:cs typeface="Segoe UI Light" panose="020B0502040204020203" pitchFamily="34" charset="0"/>
            </a:endParaRPr>
          </a:p>
        </p:txBody>
      </p:sp>
      <p:sp>
        <p:nvSpPr>
          <p:cNvPr id="3" name="מציין מיקום תוכן 2"/>
          <p:cNvSpPr>
            <a:spLocks noGrp="1"/>
          </p:cNvSpPr>
          <p:nvPr>
            <p:ph idx="1"/>
          </p:nvPr>
        </p:nvSpPr>
        <p:spPr>
          <a:xfrm>
            <a:off x="261765" y="1772816"/>
            <a:ext cx="11927060" cy="4968552"/>
          </a:xfrm>
        </p:spPr>
        <p:txBody>
          <a:bodyPr>
            <a:normAutofit fontScale="77500" lnSpcReduction="20000"/>
          </a:bodyPr>
          <a:lstStyle/>
          <a:p>
            <a:pPr marL="0" indent="0">
              <a:buNone/>
            </a:pPr>
            <a:r>
              <a:rPr lang="en-US" dirty="0"/>
              <a:t> </a:t>
            </a:r>
          </a:p>
          <a:p>
            <a:pPr marL="365760" lvl="1" indent="0" algn="l" rtl="0">
              <a:lnSpc>
                <a:spcPct val="120000"/>
              </a:lnSpc>
              <a:buNone/>
            </a:pPr>
            <a:endParaRPr lang="en-US" sz="2400" b="1" dirty="0">
              <a:latin typeface="Arial" panose="020B0604020202020204" pitchFamily="34" charset="0"/>
              <a:cs typeface="Arial" panose="020B0604020202020204" pitchFamily="34" charset="0"/>
            </a:endParaRPr>
          </a:p>
          <a:p>
            <a:pPr marL="365760" lvl="1" indent="0" algn="l" rtl="0">
              <a:lnSpc>
                <a:spcPct val="120000"/>
              </a:lnSpc>
              <a:buNone/>
            </a:pPr>
            <a:r>
              <a:rPr lang="en-US" sz="2400" b="1" dirty="0">
                <a:latin typeface="Arial" panose="020B0604020202020204" pitchFamily="34" charset="0"/>
                <a:cs typeface="Arial" panose="020B0604020202020204" pitchFamily="34" charset="0"/>
              </a:rPr>
              <a:t>Selling gold and diamond jewelry</a:t>
            </a:r>
            <a:r>
              <a:rPr lang="en-US" sz="2400"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(approx. 80% of the company’s sales)</a:t>
            </a:r>
            <a:r>
              <a:rPr lang="en-US" sz="2400" dirty="0">
                <a:latin typeface="Arial" panose="020B0604020202020204" pitchFamily="34" charset="0"/>
                <a:cs typeface="Arial" panose="020B0604020202020204" pitchFamily="34" charset="0"/>
              </a:rPr>
              <a:t> manufacturing, importing, and marketing jewelry (including engagement and wedding rings) at the Royalty stores. Around 60% of the company’s jewelry is manufactured in Israel and the rest is purchased through foreign suppliers (Turkey, Hong Kong, Thailand and Italy)</a:t>
            </a:r>
          </a:p>
          <a:p>
            <a:pPr marL="0" indent="0">
              <a:lnSpc>
                <a:spcPct val="120000"/>
              </a:lnSpc>
              <a:buNone/>
            </a:pPr>
            <a:r>
              <a:rPr lang="en-US" dirty="0"/>
              <a:t> </a:t>
            </a:r>
          </a:p>
          <a:p>
            <a:pPr marL="365760" lvl="1" indent="0" algn="l" rtl="0">
              <a:lnSpc>
                <a:spcPct val="120000"/>
              </a:lnSpc>
              <a:buNone/>
            </a:pPr>
            <a:r>
              <a:rPr lang="en-US" sz="2600" b="1" dirty="0"/>
              <a:t>Watch sales (approx. 20% of the company’s sales)</a:t>
            </a:r>
            <a:r>
              <a:rPr lang="en-US" sz="2600" dirty="0"/>
              <a:t> – exclusive representation of international brands like Seiko, </a:t>
            </a:r>
            <a:r>
              <a:rPr lang="en-US" sz="2600" dirty="0" err="1"/>
              <a:t>Escada</a:t>
            </a:r>
            <a:r>
              <a:rPr lang="en-US" sz="2600" dirty="0"/>
              <a:t>, Elle, Pulsar, Saint </a:t>
            </a:r>
            <a:r>
              <a:rPr lang="en-US" sz="2600" dirty="0" err="1"/>
              <a:t>Honore</a:t>
            </a:r>
            <a:r>
              <a:rPr lang="en-US" sz="2600" dirty="0"/>
              <a:t>, Nina Ricci and </a:t>
            </a:r>
            <a:r>
              <a:rPr lang="en-US" sz="2600" dirty="0" err="1"/>
              <a:t>Milus</a:t>
            </a:r>
            <a:r>
              <a:rPr lang="en-US" sz="2600" dirty="0"/>
              <a:t>. Also, the company has the Ferrari private label, a brand of watches that is designed and manufactured according to the company’s specifications. Some of the brands are sold exclusively at the chain’s stores and some are exclusively distributed by the company in Israel.</a:t>
            </a:r>
          </a:p>
          <a:p>
            <a:pPr marL="0" indent="0">
              <a:buNone/>
            </a:pPr>
            <a:r>
              <a:rPr lang="en-US" sz="3000" b="1" dirty="0"/>
              <a:t> </a:t>
            </a:r>
            <a:endParaRPr lang="en-US" sz="2200" dirty="0"/>
          </a:p>
          <a:p>
            <a:endParaRPr lang="he-IL" dirty="0"/>
          </a:p>
        </p:txBody>
      </p:sp>
      <p:sp>
        <p:nvSpPr>
          <p:cNvPr id="5" name="TextBox 4"/>
          <p:cNvSpPr txBox="1"/>
          <p:nvPr/>
        </p:nvSpPr>
        <p:spPr>
          <a:xfrm>
            <a:off x="629816" y="1228051"/>
            <a:ext cx="9920814" cy="1089529"/>
          </a:xfrm>
          <a:prstGeom prst="rect">
            <a:avLst/>
          </a:prstGeom>
          <a:noFill/>
        </p:spPr>
        <p:txBody>
          <a:bodyPr wrap="square" rtlCol="1">
            <a:spAutoFit/>
          </a:bodyPr>
          <a:lstStyle/>
          <a:p>
            <a:pPr lvl="0">
              <a:lnSpc>
                <a:spcPct val="90000"/>
              </a:lnSpc>
            </a:pPr>
            <a:r>
              <a:rPr lang="en-US" sz="2400" dirty="0"/>
              <a:t>Omtime operates a chain of 48 jewelry and watch stores under the Royalty brand, with a focus on two main activities:</a:t>
            </a:r>
          </a:p>
          <a:p>
            <a:pPr>
              <a:lnSpc>
                <a:spcPct val="90000"/>
              </a:lnSpc>
            </a:pPr>
            <a:endParaRPr lang="he-IL" sz="2400" dirty="0"/>
          </a:p>
        </p:txBody>
      </p:sp>
    </p:spTree>
    <p:extLst>
      <p:ext uri="{BB962C8B-B14F-4D97-AF65-F5344CB8AC3E}">
        <p14:creationId xmlns:p14="http://schemas.microsoft.com/office/powerpoint/2010/main" val="2300107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en-US" b="1" dirty="0"/>
              <a:t>Manufacturing, Logistics and Operations</a:t>
            </a:r>
            <a:br>
              <a:rPr lang="en-US" dirty="0"/>
            </a:br>
            <a:endParaRPr lang="he-IL" dirty="0"/>
          </a:p>
        </p:txBody>
      </p:sp>
      <p:sp>
        <p:nvSpPr>
          <p:cNvPr id="3" name="מציין מיקום תוכן 2"/>
          <p:cNvSpPr>
            <a:spLocks noGrp="1"/>
          </p:cNvSpPr>
          <p:nvPr>
            <p:ph idx="1"/>
          </p:nvPr>
        </p:nvSpPr>
        <p:spPr>
          <a:xfrm>
            <a:off x="1293814" y="1524000"/>
            <a:ext cx="10129190" cy="4648200"/>
          </a:xfrm>
        </p:spPr>
        <p:txBody>
          <a:bodyPr>
            <a:normAutofit fontScale="92500"/>
          </a:bodyPr>
          <a:lstStyle/>
          <a:p>
            <a:pPr marL="0" indent="0" algn="l" rtl="0">
              <a:buNone/>
            </a:pPr>
            <a:r>
              <a:rPr lang="en-US" b="1" dirty="0"/>
              <a:t>Manufacturing</a:t>
            </a:r>
            <a:endParaRPr lang="en-US" dirty="0"/>
          </a:p>
          <a:p>
            <a:pPr lvl="0" algn="l" rtl="0">
              <a:lnSpc>
                <a:spcPct val="110000"/>
              </a:lnSpc>
              <a:buFont typeface="Wingdings" panose="05000000000000000000" pitchFamily="2" charset="2"/>
              <a:buChar char="v"/>
            </a:pPr>
            <a:r>
              <a:rPr lang="en-US" sz="2200" dirty="0"/>
              <a:t>The company has a manufacturing array of diamond and precious stone jewelry.</a:t>
            </a:r>
          </a:p>
          <a:p>
            <a:pPr lvl="0" algn="l" rtl="0">
              <a:lnSpc>
                <a:spcPct val="110000"/>
              </a:lnSpc>
              <a:buFont typeface="Wingdings" panose="05000000000000000000" pitchFamily="2" charset="2"/>
              <a:buChar char="v"/>
            </a:pPr>
            <a:r>
              <a:rPr lang="en-US" sz="2200" dirty="0"/>
              <a:t>Complex jewelry and jewelry with large stones (approx. 60% of the total jewelry sales) are manufactured in Israel via a secondary manufacturing array, which provides the company with inlay and casting services. The company has a close and long-standing relationship with these suppliers.</a:t>
            </a:r>
          </a:p>
          <a:p>
            <a:pPr lvl="0" algn="l" rtl="0">
              <a:lnSpc>
                <a:spcPct val="110000"/>
              </a:lnSpc>
              <a:buFont typeface="Wingdings" panose="05000000000000000000" pitchFamily="2" charset="2"/>
              <a:buChar char="v"/>
            </a:pPr>
            <a:r>
              <a:rPr lang="en-US" sz="2200" dirty="0"/>
              <a:t>Basic jewelry (without stones or with small stones) comprises around 40% of the total jewelry sales and is purchased as a finished product from foreign suppliers. The majority of purchases are made from Hong King, Thailand, Turkey and Italy.</a:t>
            </a:r>
          </a:p>
          <a:p>
            <a:pPr lvl="0" algn="l" rtl="0">
              <a:lnSpc>
                <a:spcPct val="110000"/>
              </a:lnSpc>
              <a:buFont typeface="Wingdings" panose="05000000000000000000" pitchFamily="2" charset="2"/>
              <a:buChar char="v"/>
            </a:pPr>
            <a:r>
              <a:rPr lang="en-US" sz="2200" dirty="0"/>
              <a:t>Ferrari watches – manufactured in Hong King according to company-dictated specifications and standards.</a:t>
            </a:r>
          </a:p>
          <a:p>
            <a:pPr algn="l" rtl="0"/>
            <a:endParaRPr lang="he-IL" dirty="0"/>
          </a:p>
        </p:txBody>
      </p:sp>
    </p:spTree>
    <p:extLst>
      <p:ext uri="{BB962C8B-B14F-4D97-AF65-F5344CB8AC3E}">
        <p14:creationId xmlns:p14="http://schemas.microsoft.com/office/powerpoint/2010/main" val="1340130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a:xfrm>
            <a:off x="1293814" y="1052736"/>
            <a:ext cx="10417222" cy="5119464"/>
          </a:xfrm>
        </p:spPr>
        <p:txBody>
          <a:bodyPr>
            <a:normAutofit lnSpcReduction="10000"/>
          </a:bodyPr>
          <a:lstStyle/>
          <a:p>
            <a:pPr marL="0" indent="0" algn="l" rtl="0">
              <a:buNone/>
            </a:pPr>
            <a:r>
              <a:rPr lang="en-US" b="1" dirty="0"/>
              <a:t>Logistics and Operations </a:t>
            </a:r>
          </a:p>
          <a:p>
            <a:pPr marL="0" indent="0" algn="l" rtl="0">
              <a:lnSpc>
                <a:spcPct val="110000"/>
              </a:lnSpc>
              <a:buNone/>
            </a:pPr>
            <a:endParaRPr lang="en-US" sz="2000" dirty="0"/>
          </a:p>
          <a:p>
            <a:pPr lvl="0" algn="l" rtl="0">
              <a:lnSpc>
                <a:spcPct val="110000"/>
              </a:lnSpc>
              <a:buFont typeface="Wingdings" panose="05000000000000000000" pitchFamily="2" charset="2"/>
              <a:buChar char="v"/>
            </a:pPr>
            <a:r>
              <a:rPr lang="en-US" sz="2000" dirty="0"/>
              <a:t>The store inventories are managed centrally from the company’s headquarters by the ERP system, which is customized to the company’s needs.</a:t>
            </a:r>
          </a:p>
          <a:p>
            <a:pPr lvl="0" algn="l" rtl="0">
              <a:lnSpc>
                <a:spcPct val="110000"/>
              </a:lnSpc>
              <a:buFont typeface="Wingdings" panose="05000000000000000000" pitchFamily="2" charset="2"/>
              <a:buChar char="v"/>
            </a:pPr>
            <a:r>
              <a:rPr lang="en-US" sz="2000" dirty="0"/>
              <a:t>The company has around 5,000 items.</a:t>
            </a:r>
          </a:p>
          <a:p>
            <a:pPr lvl="0" algn="l" rtl="0">
              <a:lnSpc>
                <a:spcPct val="110000"/>
              </a:lnSpc>
              <a:buFont typeface="Wingdings" panose="05000000000000000000" pitchFamily="2" charset="2"/>
              <a:buChar char="v"/>
            </a:pPr>
            <a:r>
              <a:rPr lang="en-US" sz="2000" dirty="0"/>
              <a:t>The jewelry and watches are distributed to the stores in the chain via company couriers that visit all the chain’s stores twice a week (except for </a:t>
            </a:r>
            <a:r>
              <a:rPr lang="en-US" sz="2000" dirty="0" err="1"/>
              <a:t>Eilat</a:t>
            </a:r>
            <a:r>
              <a:rPr lang="en-US" sz="2000" dirty="0"/>
              <a:t>).</a:t>
            </a:r>
          </a:p>
          <a:p>
            <a:pPr lvl="0" algn="l" rtl="0">
              <a:lnSpc>
                <a:spcPct val="110000"/>
              </a:lnSpc>
              <a:buFont typeface="Wingdings" panose="05000000000000000000" pitchFamily="2" charset="2"/>
              <a:buChar char="v"/>
            </a:pPr>
            <a:r>
              <a:rPr lang="en-US" sz="2000" dirty="0"/>
              <a:t>Using the ERP system, the company can track online the products sold and the stores’ need for new inventory. The requisite stock is manufactured, imported or distributed accordingly.</a:t>
            </a:r>
          </a:p>
          <a:p>
            <a:pPr lvl="0" algn="l" rtl="0">
              <a:lnSpc>
                <a:spcPct val="110000"/>
              </a:lnSpc>
              <a:buFont typeface="Wingdings" panose="05000000000000000000" pitchFamily="2" charset="2"/>
              <a:buChar char="v"/>
            </a:pPr>
            <a:r>
              <a:rPr lang="en-US" sz="2000" dirty="0"/>
              <a:t>Omtime markets the various collections in the chain’s stores based on years of experience and knowledge, market analyses and segments.</a:t>
            </a:r>
          </a:p>
          <a:p>
            <a:pPr algn="l" rtl="0">
              <a:lnSpc>
                <a:spcPct val="110000"/>
              </a:lnSpc>
            </a:pPr>
            <a:endParaRPr lang="en-US" sz="2000" dirty="0"/>
          </a:p>
          <a:p>
            <a:pPr algn="l" rtl="0"/>
            <a:endParaRPr lang="he-IL" dirty="0"/>
          </a:p>
        </p:txBody>
      </p:sp>
    </p:spTree>
    <p:extLst>
      <p:ext uri="{BB962C8B-B14F-4D97-AF65-F5344CB8AC3E}">
        <p14:creationId xmlns:p14="http://schemas.microsoft.com/office/powerpoint/2010/main" val="23704790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תמונה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748" y="94897"/>
            <a:ext cx="11953328" cy="6720465"/>
          </a:xfrm>
          <a:prstGeom prst="rect">
            <a:avLst/>
          </a:prstGeom>
        </p:spPr>
      </p:pic>
      <p:sp>
        <p:nvSpPr>
          <p:cNvPr id="2" name="כותרת 1"/>
          <p:cNvSpPr>
            <a:spLocks noGrp="1"/>
          </p:cNvSpPr>
          <p:nvPr>
            <p:ph type="title"/>
          </p:nvPr>
        </p:nvSpPr>
        <p:spPr>
          <a:xfrm>
            <a:off x="-170284" y="260648"/>
            <a:ext cx="6384776" cy="1143000"/>
          </a:xfrm>
        </p:spPr>
        <p:txBody>
          <a:bodyPr/>
          <a:lstStyle/>
          <a:p>
            <a:r>
              <a:rPr lang="en-US" b="1"/>
              <a:t>Nationwide Distribution</a:t>
            </a:r>
            <a:br>
              <a:rPr lang="en-US"/>
            </a:br>
            <a:endParaRPr lang="he-IL" dirty="0"/>
          </a:p>
        </p:txBody>
      </p:sp>
    </p:spTree>
    <p:extLst>
      <p:ext uri="{BB962C8B-B14F-4D97-AF65-F5344CB8AC3E}">
        <p14:creationId xmlns:p14="http://schemas.microsoft.com/office/powerpoint/2010/main" val="942455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מציין מיקום תוכן 7"/>
          <p:cNvSpPr>
            <a:spLocks noGrp="1"/>
          </p:cNvSpPr>
          <p:nvPr>
            <p:ph sz="half" idx="1"/>
          </p:nvPr>
        </p:nvSpPr>
        <p:spPr>
          <a:xfrm>
            <a:off x="261764" y="620688"/>
            <a:ext cx="11089232" cy="6381328"/>
          </a:xfrm>
        </p:spPr>
        <p:txBody>
          <a:bodyPr>
            <a:normAutofit/>
          </a:bodyPr>
          <a:lstStyle/>
          <a:p>
            <a:pPr lvl="0" algn="l" rtl="0">
              <a:buFont typeface="Wingdings" panose="05000000000000000000" pitchFamily="2" charset="2"/>
              <a:buChar char="v"/>
            </a:pPr>
            <a:r>
              <a:rPr lang="en-US" sz="2000" dirty="0"/>
              <a:t>The chain has 48 stores around Israel. The company is planning to open the 50</a:t>
            </a:r>
            <a:r>
              <a:rPr lang="en-US" sz="2000" baseline="30000" dirty="0"/>
              <a:t>th</a:t>
            </a:r>
            <a:r>
              <a:rPr lang="en-US" sz="2000" dirty="0"/>
              <a:t> store by the end of 2014.</a:t>
            </a:r>
          </a:p>
          <a:p>
            <a:pPr lvl="0" algn="l" rtl="0">
              <a:buFont typeface="Wingdings" panose="05000000000000000000" pitchFamily="2" charset="2"/>
              <a:buChar char="v"/>
            </a:pPr>
            <a:r>
              <a:rPr lang="en-US" sz="2000" dirty="0"/>
              <a:t>Approx. 80% of the chain’s stores are located in leading shopping malls. The stores are opened only after the mall’s sales potential is assessed and the store’s location in the mall is examined.</a:t>
            </a:r>
          </a:p>
          <a:p>
            <a:pPr lvl="0" algn="l" rtl="0">
              <a:buFont typeface="Wingdings" panose="05000000000000000000" pitchFamily="2" charset="2"/>
              <a:buChar char="v"/>
            </a:pPr>
            <a:r>
              <a:rPr lang="en-US" sz="2000" dirty="0"/>
              <a:t>The company has a great deal of experience and knowledge in examining the parameters for choosing the store locations and the properties in</a:t>
            </a:r>
            <a:br>
              <a:rPr lang="en-US" sz="2000" dirty="0"/>
            </a:br>
            <a:r>
              <a:rPr lang="en-US" sz="2000" dirty="0"/>
              <a:t> which  it rents. (only 2 stores have closed within</a:t>
            </a:r>
            <a:br>
              <a:rPr lang="en-US" sz="2000" dirty="0"/>
            </a:br>
            <a:r>
              <a:rPr lang="en-US" sz="2000" dirty="0"/>
              <a:t> 18</a:t>
            </a:r>
            <a:r>
              <a:rPr lang="en-US" sz="2000" dirty="0">
                <a:solidFill>
                  <a:srgbClr val="FF0000"/>
                </a:solidFill>
              </a:rPr>
              <a:t> </a:t>
            </a:r>
            <a:r>
              <a:rPr lang="en-US" sz="2000" dirty="0"/>
              <a:t>months since they were opened – Allenby and</a:t>
            </a:r>
            <a:br>
              <a:rPr lang="en-US" sz="2000" dirty="0"/>
            </a:br>
            <a:r>
              <a:rPr lang="en-US" sz="2000" dirty="0"/>
              <a:t> </a:t>
            </a:r>
            <a:r>
              <a:rPr lang="en-US" sz="2000" dirty="0" err="1"/>
              <a:t>Karmiel</a:t>
            </a:r>
            <a:r>
              <a:rPr lang="en-US" sz="2000" dirty="0"/>
              <a:t> due to low profitability) </a:t>
            </a:r>
          </a:p>
          <a:p>
            <a:pPr lvl="0" algn="l" rtl="0">
              <a:buFont typeface="Wingdings" panose="05000000000000000000" pitchFamily="2" charset="2"/>
              <a:buChar char="v"/>
            </a:pPr>
            <a:r>
              <a:rPr lang="en-US" sz="2000" dirty="0"/>
              <a:t>The chain’s stores have a standardized design that</a:t>
            </a:r>
            <a:br>
              <a:rPr lang="en-US" sz="2000" dirty="0"/>
            </a:br>
            <a:r>
              <a:rPr lang="en-US" sz="2000" dirty="0"/>
              <a:t> is geared to the upper-middle class in accordance</a:t>
            </a:r>
            <a:br>
              <a:rPr lang="en-US" sz="2000" dirty="0"/>
            </a:br>
            <a:r>
              <a:rPr lang="en-US" sz="2000" dirty="0"/>
              <a:t> with the company’s strategy.</a:t>
            </a:r>
          </a:p>
          <a:p>
            <a:pPr lvl="0" algn="l" rtl="0">
              <a:buFont typeface="Wingdings" panose="05000000000000000000" pitchFamily="2" charset="2"/>
              <a:buChar char="v"/>
            </a:pPr>
            <a:r>
              <a:rPr lang="en-US" sz="2000" dirty="0"/>
              <a:t>The stores range from 30m</a:t>
            </a:r>
            <a:r>
              <a:rPr lang="en-US" sz="2000" baseline="30000" dirty="0"/>
              <a:t>2</a:t>
            </a:r>
            <a:r>
              <a:rPr lang="en-US" sz="2000" dirty="0"/>
              <a:t> to 55m</a:t>
            </a:r>
            <a:r>
              <a:rPr lang="en-US" sz="2000" baseline="30000" dirty="0"/>
              <a:t>2</a:t>
            </a:r>
            <a:r>
              <a:rPr lang="en-US" sz="2000" dirty="0"/>
              <a:t> in size.</a:t>
            </a:r>
          </a:p>
          <a:p>
            <a:pPr algn="l" rtl="0">
              <a:buFont typeface="Wingdings" panose="05000000000000000000" pitchFamily="2" charset="2"/>
              <a:buChar char="v"/>
            </a:pPr>
            <a:endParaRPr lang="en-US" sz="2000" dirty="0"/>
          </a:p>
          <a:p>
            <a:pPr algn="l" rtl="0">
              <a:lnSpc>
                <a:spcPct val="100000"/>
              </a:lnSpc>
              <a:buFont typeface="Wingdings" panose="05000000000000000000" pitchFamily="2" charset="2"/>
              <a:buChar char="v"/>
            </a:pPr>
            <a:endParaRPr lang="he-IL" sz="2000" dirty="0"/>
          </a:p>
          <a:p>
            <a:endParaRPr lang="he-IL" sz="2000" dirty="0"/>
          </a:p>
        </p:txBody>
      </p:sp>
      <p:pic>
        <p:nvPicPr>
          <p:cNvPr id="4" name="Picture 6" descr="Azriely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9091" y="3035366"/>
            <a:ext cx="5740588" cy="3706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6174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61764" y="77416"/>
            <a:ext cx="9601200" cy="1143000"/>
          </a:xfrm>
        </p:spPr>
        <p:txBody>
          <a:bodyPr/>
          <a:lstStyle/>
          <a:p>
            <a:r>
              <a:rPr lang="en-US" b="1" dirty="0"/>
              <a:t>Watch Marketing and Sales</a:t>
            </a:r>
            <a:br>
              <a:rPr lang="en-US" dirty="0"/>
            </a:br>
            <a:endParaRPr lang="he-IL" dirty="0"/>
          </a:p>
        </p:txBody>
      </p:sp>
      <p:sp>
        <p:nvSpPr>
          <p:cNvPr id="4" name="מציין מיקום תוכן 3"/>
          <p:cNvSpPr>
            <a:spLocks noGrp="1"/>
          </p:cNvSpPr>
          <p:nvPr>
            <p:ph sz="half" idx="1"/>
          </p:nvPr>
        </p:nvSpPr>
        <p:spPr>
          <a:xfrm>
            <a:off x="693812" y="908720"/>
            <a:ext cx="11161240" cy="5949280"/>
          </a:xfrm>
        </p:spPr>
        <p:txBody>
          <a:bodyPr>
            <a:normAutofit/>
          </a:bodyPr>
          <a:lstStyle/>
          <a:p>
            <a:pPr lvl="0" algn="l" rtl="0">
              <a:buFont typeface="Wingdings" panose="05000000000000000000" pitchFamily="2" charset="2"/>
              <a:buChar char="v"/>
            </a:pPr>
            <a:r>
              <a:rPr lang="en-US" dirty="0"/>
              <a:t>The company exclusively represents the following watch brands in Israel:</a:t>
            </a:r>
          </a:p>
          <a:p>
            <a:pPr lvl="1" algn="l" rtl="0">
              <a:buFont typeface="Wingdings" panose="05000000000000000000" pitchFamily="2" charset="2"/>
              <a:buChar char="v"/>
            </a:pPr>
            <a:r>
              <a:rPr lang="en-US" dirty="0"/>
              <a:t>Exclusive import and sale at the Royalty stores: </a:t>
            </a:r>
            <a:r>
              <a:rPr lang="en-US" dirty="0" err="1"/>
              <a:t>Escada</a:t>
            </a:r>
            <a:r>
              <a:rPr lang="en-US" dirty="0"/>
              <a:t>, Saint </a:t>
            </a:r>
            <a:r>
              <a:rPr lang="en-US" dirty="0" err="1"/>
              <a:t>Honore</a:t>
            </a:r>
            <a:r>
              <a:rPr lang="en-US" dirty="0"/>
              <a:t>, Nina Ricci </a:t>
            </a:r>
            <a:r>
              <a:rPr lang="en-US" dirty="0" err="1"/>
              <a:t>Milus</a:t>
            </a:r>
            <a:r>
              <a:rPr lang="en-US" dirty="0"/>
              <a:t> and Elle.</a:t>
            </a:r>
          </a:p>
          <a:p>
            <a:pPr lvl="1" algn="l" rtl="0">
              <a:buFont typeface="Wingdings" panose="05000000000000000000" pitchFamily="2" charset="2"/>
              <a:buChar char="v"/>
            </a:pPr>
            <a:r>
              <a:rPr lang="en-US" dirty="0"/>
              <a:t>Import and distribution: Seiko (over 25 years), Pulsar (from the Seiko group) and </a:t>
            </a:r>
            <a:r>
              <a:rPr lang="en-US" dirty="0" err="1"/>
              <a:t>Lorus</a:t>
            </a:r>
            <a:r>
              <a:rPr lang="en-US" dirty="0"/>
              <a:t> .</a:t>
            </a:r>
          </a:p>
          <a:p>
            <a:pPr lvl="1" algn="l" rtl="0">
              <a:buFont typeface="Wingdings" panose="05000000000000000000" pitchFamily="2" charset="2"/>
              <a:buChar char="v"/>
            </a:pPr>
            <a:r>
              <a:rPr lang="en-US" dirty="0"/>
              <a:t>Private Label: Ferrari – The first Private Label in Israel that was launched by the company’s owners over 25 years ago – the watch is manufactured exclusively for the company and according to its specifications.</a:t>
            </a:r>
          </a:p>
          <a:p>
            <a:pPr lvl="0" algn="l" rtl="0">
              <a:buFont typeface="Wingdings" panose="05000000000000000000" pitchFamily="2" charset="2"/>
              <a:buChar char="v"/>
            </a:pPr>
            <a:r>
              <a:rPr lang="en-US" dirty="0"/>
              <a:t>The company sells over 25,000 watches a year, approx. 9,000 of which are the Ferrari Private Label and approx. 10,000 of which are Seiko.</a:t>
            </a:r>
          </a:p>
          <a:p>
            <a:pPr algn="l" rtl="0">
              <a:buFont typeface="Wingdings" panose="05000000000000000000" pitchFamily="2" charset="2"/>
              <a:buChar char="v"/>
            </a:pPr>
            <a:endParaRPr lang="he-IL" dirty="0"/>
          </a:p>
        </p:txBody>
      </p:sp>
      <p:sp>
        <p:nvSpPr>
          <p:cNvPr id="6" name="מלבן 5"/>
          <p:cNvSpPr/>
          <p:nvPr/>
        </p:nvSpPr>
        <p:spPr>
          <a:xfrm>
            <a:off x="261764" y="4365104"/>
            <a:ext cx="11665296" cy="230425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he-IL" sz="2400"/>
          </a:p>
        </p:txBody>
      </p:sp>
      <p:sp>
        <p:nvSpPr>
          <p:cNvPr id="7" name="מלבן 6"/>
          <p:cNvSpPr/>
          <p:nvPr/>
        </p:nvSpPr>
        <p:spPr>
          <a:xfrm>
            <a:off x="261764" y="4365104"/>
            <a:ext cx="11665296" cy="230425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he-IL" sz="2400"/>
          </a:p>
        </p:txBody>
      </p:sp>
      <p:pic>
        <p:nvPicPr>
          <p:cNvPr id="9" name="תמונה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8108" y="4581128"/>
            <a:ext cx="2448272" cy="506539"/>
          </a:xfrm>
          <a:prstGeom prst="rect">
            <a:avLst/>
          </a:prstGeom>
        </p:spPr>
      </p:pic>
      <p:pic>
        <p:nvPicPr>
          <p:cNvPr id="10" name="תמונה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9796" y="4581128"/>
            <a:ext cx="2304256" cy="456559"/>
          </a:xfrm>
          <a:prstGeom prst="rect">
            <a:avLst/>
          </a:prstGeom>
        </p:spPr>
      </p:pic>
      <p:pic>
        <p:nvPicPr>
          <p:cNvPr id="11" name="תמונה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22804" y="5733256"/>
            <a:ext cx="1872208" cy="402659"/>
          </a:xfrm>
          <a:prstGeom prst="rect">
            <a:avLst/>
          </a:prstGeom>
        </p:spPr>
      </p:pic>
      <p:pic>
        <p:nvPicPr>
          <p:cNvPr id="12" name="תמונה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30516" y="5733256"/>
            <a:ext cx="2043028" cy="384470"/>
          </a:xfrm>
          <a:prstGeom prst="rect">
            <a:avLst/>
          </a:prstGeom>
        </p:spPr>
      </p:pic>
      <p:pic>
        <p:nvPicPr>
          <p:cNvPr id="13" name="תמונה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30316" y="5733256"/>
            <a:ext cx="1224136" cy="386827"/>
          </a:xfrm>
          <a:prstGeom prst="rect">
            <a:avLst/>
          </a:prstGeom>
        </p:spPr>
      </p:pic>
      <p:pic>
        <p:nvPicPr>
          <p:cNvPr id="14" name="תמונה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262764" y="4509120"/>
            <a:ext cx="2488717" cy="504056"/>
          </a:xfrm>
          <a:prstGeom prst="rect">
            <a:avLst/>
          </a:prstGeom>
        </p:spPr>
      </p:pic>
      <p:pic>
        <p:nvPicPr>
          <p:cNvPr id="15" name="תמונה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382444" y="4509120"/>
            <a:ext cx="2520280" cy="594172"/>
          </a:xfrm>
          <a:prstGeom prst="rect">
            <a:avLst/>
          </a:prstGeom>
        </p:spPr>
      </p:pic>
      <p:pic>
        <p:nvPicPr>
          <p:cNvPr id="16" name="תמונה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05780" y="5373216"/>
            <a:ext cx="1800200" cy="834638"/>
          </a:xfrm>
          <a:prstGeom prst="rect">
            <a:avLst/>
          </a:prstGeom>
        </p:spPr>
      </p:pic>
      <p:pic>
        <p:nvPicPr>
          <p:cNvPr id="17" name="תמונה 1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782044" y="5763222"/>
            <a:ext cx="1800200" cy="346622"/>
          </a:xfrm>
          <a:prstGeom prst="rect">
            <a:avLst/>
          </a:prstGeom>
        </p:spPr>
      </p:pic>
    </p:spTree>
    <p:extLst>
      <p:ext uri="{BB962C8B-B14F-4D97-AF65-F5344CB8AC3E}">
        <p14:creationId xmlns:p14="http://schemas.microsoft.com/office/powerpoint/2010/main" val="3348787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438228" y="404664"/>
            <a:ext cx="4248472" cy="646331"/>
          </a:xfrm>
          <a:prstGeom prst="rect">
            <a:avLst/>
          </a:prstGeom>
          <a:noFill/>
        </p:spPr>
        <p:txBody>
          <a:bodyPr wrap="square" rtlCol="1">
            <a:spAutoFit/>
          </a:bodyPr>
          <a:lstStyle/>
          <a:p>
            <a:r>
              <a:rPr lang="en-US" sz="3600" b="1" dirty="0">
                <a:latin typeface="Century" panose="02040604050505020304" pitchFamily="18" charset="0"/>
              </a:rPr>
              <a:t>Customer Club</a:t>
            </a:r>
            <a:endParaRPr lang="en-US" sz="3600" dirty="0">
              <a:latin typeface="Century" panose="02040604050505020304" pitchFamily="18" charset="0"/>
            </a:endParaRPr>
          </a:p>
        </p:txBody>
      </p:sp>
      <p:sp>
        <p:nvSpPr>
          <p:cNvPr id="11" name="TextBox 10"/>
          <p:cNvSpPr txBox="1"/>
          <p:nvPr/>
        </p:nvSpPr>
        <p:spPr>
          <a:xfrm>
            <a:off x="261764" y="1124744"/>
            <a:ext cx="11583947" cy="5601533"/>
          </a:xfrm>
          <a:prstGeom prst="rect">
            <a:avLst/>
          </a:prstGeom>
          <a:noFill/>
        </p:spPr>
        <p:txBody>
          <a:bodyPr wrap="square" rtlCol="1">
            <a:spAutoFit/>
          </a:bodyPr>
          <a:lstStyle/>
          <a:p>
            <a:pPr lvl="0"/>
            <a:r>
              <a:rPr lang="en-US" sz="2000" dirty="0"/>
              <a:t>In 2007 the company launched a customer club, which approx. 30,000 customers have joined to date. Since 2010, the company began charging membership fees (99 ILS for two years) and as of the beginning of 2013, approx. 30,000 members paid their Customer Club membership fees.</a:t>
            </a:r>
          </a:p>
          <a:p>
            <a:pPr lvl="0"/>
            <a:r>
              <a:rPr lang="en-US" sz="2000" dirty="0"/>
              <a:t>Approx. 80% of the company’s sales are to returning customers that belong to the Customer Club.</a:t>
            </a:r>
          </a:p>
          <a:p>
            <a:pPr lvl="0"/>
            <a:endParaRPr lang="en-US" sz="2000" dirty="0"/>
          </a:p>
          <a:p>
            <a:pPr lvl="0"/>
            <a:r>
              <a:rPr lang="en-US" sz="2000" dirty="0"/>
              <a:t>Membership in the Club gives several benefits:</a:t>
            </a:r>
          </a:p>
          <a:p>
            <a:pPr lvl="1"/>
            <a:r>
              <a:rPr lang="en-US" sz="2000" dirty="0"/>
              <a:t>10% discount for jewelry purchases</a:t>
            </a:r>
          </a:p>
          <a:p>
            <a:pPr lvl="1"/>
            <a:r>
              <a:rPr lang="en-US" sz="2000" dirty="0"/>
              <a:t>5% discount for watch purchases</a:t>
            </a:r>
          </a:p>
          <a:p>
            <a:pPr lvl="1"/>
            <a:r>
              <a:rPr lang="en-US" sz="2000" dirty="0"/>
              <a:t>Collecting points – 5% of the value of the purchase is collected as points (worth their value in cash for future purchases)</a:t>
            </a:r>
          </a:p>
          <a:p>
            <a:pPr lvl="1"/>
            <a:r>
              <a:rPr lang="en-US" sz="2000" dirty="0"/>
              <a:t>Jewelry cleaning once a year</a:t>
            </a:r>
          </a:p>
          <a:p>
            <a:pPr lvl="1"/>
            <a:r>
              <a:rPr lang="en-US" sz="2000" dirty="0"/>
              <a:t>Birthday bonus</a:t>
            </a:r>
          </a:p>
          <a:p>
            <a:pPr lvl="1"/>
            <a:endParaRPr lang="en-US" sz="2000" dirty="0"/>
          </a:p>
          <a:p>
            <a:pPr lvl="0"/>
            <a:r>
              <a:rPr lang="en-US" sz="2000" dirty="0"/>
              <a:t>Since 2013, the company has been working to increase its sales share and the number of members in the Club using a company that specializes in segmented communication and direct marketing.</a:t>
            </a:r>
          </a:p>
          <a:p>
            <a:pPr>
              <a:lnSpc>
                <a:spcPct val="90000"/>
              </a:lnSpc>
            </a:pPr>
            <a:endParaRPr lang="he-IL" sz="2000" dirty="0"/>
          </a:p>
        </p:txBody>
      </p:sp>
    </p:spTree>
    <p:extLst>
      <p:ext uri="{BB962C8B-B14F-4D97-AF65-F5344CB8AC3E}">
        <p14:creationId xmlns:p14="http://schemas.microsoft.com/office/powerpoint/2010/main" val="1700091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תמונה 2"/>
          <p:cNvPicPr>
            <a:picLocks noChangeAspect="1"/>
          </p:cNvPicPr>
          <p:nvPr/>
        </p:nvPicPr>
        <p:blipFill rotWithShape="1">
          <a:blip r:embed="rId2">
            <a:extLst>
              <a:ext uri="{28A0092B-C50C-407E-A947-70E740481C1C}">
                <a14:useLocalDpi xmlns:a14="http://schemas.microsoft.com/office/drawing/2010/main" val="0"/>
              </a:ext>
            </a:extLst>
          </a:blip>
          <a:srcRect l="4615" t="50058" r="3281" b="5067"/>
          <a:stretch/>
        </p:blipFill>
        <p:spPr>
          <a:xfrm>
            <a:off x="0" y="2996952"/>
            <a:ext cx="11914496" cy="3263654"/>
          </a:xfrm>
          <a:prstGeom prst="rect">
            <a:avLst/>
          </a:prstGeom>
        </p:spPr>
      </p:pic>
      <p:sp>
        <p:nvSpPr>
          <p:cNvPr id="2" name="TextBox 1"/>
          <p:cNvSpPr txBox="1"/>
          <p:nvPr/>
        </p:nvSpPr>
        <p:spPr>
          <a:xfrm>
            <a:off x="549796" y="332656"/>
            <a:ext cx="11305256" cy="1421928"/>
          </a:xfrm>
          <a:prstGeom prst="rect">
            <a:avLst/>
          </a:prstGeom>
          <a:noFill/>
        </p:spPr>
        <p:txBody>
          <a:bodyPr wrap="square" rtlCol="1">
            <a:spAutoFit/>
          </a:bodyPr>
          <a:lstStyle/>
          <a:p>
            <a:pPr lvl="0">
              <a:lnSpc>
                <a:spcPct val="90000"/>
              </a:lnSpc>
            </a:pPr>
            <a:r>
              <a:rPr lang="en-US" sz="2400" dirty="0"/>
              <a:t>Since 2013, the company has been working to increase its sales share and the number of members in the Club using a company that specializes in segmented communication and direct marketing.</a:t>
            </a:r>
          </a:p>
          <a:p>
            <a:pPr>
              <a:lnSpc>
                <a:spcPct val="90000"/>
              </a:lnSpc>
            </a:pPr>
            <a:endParaRPr lang="he-IL" sz="2400" dirty="0"/>
          </a:p>
        </p:txBody>
      </p:sp>
      <p:sp>
        <p:nvSpPr>
          <p:cNvPr id="4" name="TextBox 3"/>
          <p:cNvSpPr txBox="1"/>
          <p:nvPr/>
        </p:nvSpPr>
        <p:spPr>
          <a:xfrm>
            <a:off x="909836" y="6021288"/>
            <a:ext cx="1152128" cy="244682"/>
          </a:xfrm>
          <a:prstGeom prst="rect">
            <a:avLst/>
          </a:prstGeom>
          <a:noFill/>
        </p:spPr>
        <p:txBody>
          <a:bodyPr wrap="square" rtlCol="1">
            <a:spAutoFit/>
          </a:bodyPr>
          <a:lstStyle/>
          <a:p>
            <a:pPr>
              <a:lnSpc>
                <a:spcPct val="90000"/>
              </a:lnSpc>
            </a:pPr>
            <a:r>
              <a:rPr lang="en-US" sz="1100" b="1" dirty="0"/>
              <a:t>10</a:t>
            </a:r>
            <a:r>
              <a:rPr lang="en-US" sz="1100" b="1" baseline="30000" dirty="0"/>
              <a:t>th</a:t>
            </a:r>
            <a:r>
              <a:rPr lang="en-US" sz="1100" b="1" dirty="0"/>
              <a:t> percentile </a:t>
            </a:r>
            <a:endParaRPr lang="he-IL" sz="1100" dirty="0"/>
          </a:p>
        </p:txBody>
      </p:sp>
      <p:sp>
        <p:nvSpPr>
          <p:cNvPr id="5" name="TextBox 4"/>
          <p:cNvSpPr txBox="1"/>
          <p:nvPr/>
        </p:nvSpPr>
        <p:spPr>
          <a:xfrm>
            <a:off x="1989956" y="6021288"/>
            <a:ext cx="1045479" cy="244682"/>
          </a:xfrm>
          <a:prstGeom prst="rect">
            <a:avLst/>
          </a:prstGeom>
          <a:noFill/>
        </p:spPr>
        <p:txBody>
          <a:bodyPr wrap="none" rtlCol="1">
            <a:spAutoFit/>
          </a:bodyPr>
          <a:lstStyle/>
          <a:p>
            <a:pPr>
              <a:lnSpc>
                <a:spcPct val="90000"/>
              </a:lnSpc>
            </a:pPr>
            <a:r>
              <a:rPr lang="en-US" sz="1100" b="1" dirty="0"/>
              <a:t>9</a:t>
            </a:r>
            <a:r>
              <a:rPr lang="en-US" sz="1100" b="1" baseline="30000" dirty="0"/>
              <a:t>th</a:t>
            </a:r>
            <a:r>
              <a:rPr lang="en-US" sz="1100" b="1" dirty="0"/>
              <a:t> percentile</a:t>
            </a:r>
            <a:endParaRPr lang="he-IL" sz="1100" dirty="0"/>
          </a:p>
        </p:txBody>
      </p:sp>
      <p:sp>
        <p:nvSpPr>
          <p:cNvPr id="6" name="TextBox 5"/>
          <p:cNvSpPr txBox="1"/>
          <p:nvPr/>
        </p:nvSpPr>
        <p:spPr>
          <a:xfrm>
            <a:off x="3142084" y="6021288"/>
            <a:ext cx="1045479" cy="244682"/>
          </a:xfrm>
          <a:prstGeom prst="rect">
            <a:avLst/>
          </a:prstGeom>
          <a:noFill/>
        </p:spPr>
        <p:txBody>
          <a:bodyPr wrap="none" rtlCol="1">
            <a:spAutoFit/>
          </a:bodyPr>
          <a:lstStyle/>
          <a:p>
            <a:pPr>
              <a:lnSpc>
                <a:spcPct val="90000"/>
              </a:lnSpc>
            </a:pPr>
            <a:r>
              <a:rPr lang="en-US" sz="1100" b="1" dirty="0"/>
              <a:t>8</a:t>
            </a:r>
            <a:r>
              <a:rPr lang="en-US" sz="1100" b="1" baseline="30000" dirty="0"/>
              <a:t>th</a:t>
            </a:r>
            <a:r>
              <a:rPr lang="en-US" sz="1100" b="1" dirty="0"/>
              <a:t> percentile</a:t>
            </a:r>
            <a:endParaRPr lang="he-IL" sz="1100" dirty="0"/>
          </a:p>
        </p:txBody>
      </p:sp>
      <p:sp>
        <p:nvSpPr>
          <p:cNvPr id="7" name="TextBox 6"/>
          <p:cNvSpPr txBox="1"/>
          <p:nvPr/>
        </p:nvSpPr>
        <p:spPr>
          <a:xfrm>
            <a:off x="4150196" y="6021288"/>
            <a:ext cx="1045479" cy="244682"/>
          </a:xfrm>
          <a:prstGeom prst="rect">
            <a:avLst/>
          </a:prstGeom>
          <a:noFill/>
        </p:spPr>
        <p:txBody>
          <a:bodyPr wrap="none" rtlCol="1">
            <a:spAutoFit/>
          </a:bodyPr>
          <a:lstStyle/>
          <a:p>
            <a:pPr>
              <a:lnSpc>
                <a:spcPct val="90000"/>
              </a:lnSpc>
            </a:pPr>
            <a:r>
              <a:rPr lang="en-US" sz="1100" b="1" dirty="0"/>
              <a:t>7</a:t>
            </a:r>
            <a:r>
              <a:rPr lang="en-US" sz="1100" b="1" baseline="30000" dirty="0"/>
              <a:t>th</a:t>
            </a:r>
            <a:r>
              <a:rPr lang="en-US" sz="1100" b="1" dirty="0"/>
              <a:t> percentile</a:t>
            </a:r>
            <a:endParaRPr lang="he-IL" sz="1100" dirty="0"/>
          </a:p>
        </p:txBody>
      </p:sp>
      <p:sp>
        <p:nvSpPr>
          <p:cNvPr id="8" name="TextBox 7"/>
          <p:cNvSpPr txBox="1"/>
          <p:nvPr/>
        </p:nvSpPr>
        <p:spPr>
          <a:xfrm>
            <a:off x="5302324" y="6021288"/>
            <a:ext cx="1045479" cy="244682"/>
          </a:xfrm>
          <a:prstGeom prst="rect">
            <a:avLst/>
          </a:prstGeom>
          <a:noFill/>
        </p:spPr>
        <p:txBody>
          <a:bodyPr wrap="none" rtlCol="1">
            <a:spAutoFit/>
          </a:bodyPr>
          <a:lstStyle/>
          <a:p>
            <a:pPr>
              <a:lnSpc>
                <a:spcPct val="90000"/>
              </a:lnSpc>
            </a:pPr>
            <a:r>
              <a:rPr lang="en-US" sz="1100" b="1" dirty="0"/>
              <a:t>6</a:t>
            </a:r>
            <a:r>
              <a:rPr lang="en-US" sz="1100" b="1" baseline="30000" dirty="0"/>
              <a:t>th</a:t>
            </a:r>
            <a:r>
              <a:rPr lang="en-US" sz="1100" b="1" dirty="0"/>
              <a:t> percentile</a:t>
            </a:r>
            <a:endParaRPr lang="he-IL" sz="1100" dirty="0"/>
          </a:p>
        </p:txBody>
      </p:sp>
      <p:sp>
        <p:nvSpPr>
          <p:cNvPr id="9" name="TextBox 8"/>
          <p:cNvSpPr txBox="1"/>
          <p:nvPr/>
        </p:nvSpPr>
        <p:spPr>
          <a:xfrm>
            <a:off x="6382444" y="6021288"/>
            <a:ext cx="1045479" cy="244682"/>
          </a:xfrm>
          <a:prstGeom prst="rect">
            <a:avLst/>
          </a:prstGeom>
          <a:noFill/>
        </p:spPr>
        <p:txBody>
          <a:bodyPr wrap="none" rtlCol="1">
            <a:spAutoFit/>
          </a:bodyPr>
          <a:lstStyle/>
          <a:p>
            <a:pPr>
              <a:lnSpc>
                <a:spcPct val="90000"/>
              </a:lnSpc>
            </a:pPr>
            <a:r>
              <a:rPr lang="en-US" sz="1100" b="1" dirty="0"/>
              <a:t>5</a:t>
            </a:r>
            <a:r>
              <a:rPr lang="en-US" sz="1100" b="1" baseline="30000" dirty="0"/>
              <a:t>th</a:t>
            </a:r>
            <a:r>
              <a:rPr lang="en-US" sz="1100" b="1" dirty="0"/>
              <a:t> percentile</a:t>
            </a:r>
            <a:endParaRPr lang="he-IL" sz="1100" dirty="0"/>
          </a:p>
        </p:txBody>
      </p:sp>
      <p:sp>
        <p:nvSpPr>
          <p:cNvPr id="10" name="TextBox 9"/>
          <p:cNvSpPr txBox="1"/>
          <p:nvPr/>
        </p:nvSpPr>
        <p:spPr>
          <a:xfrm>
            <a:off x="7462564" y="6021288"/>
            <a:ext cx="1045479" cy="244682"/>
          </a:xfrm>
          <a:prstGeom prst="rect">
            <a:avLst/>
          </a:prstGeom>
          <a:noFill/>
        </p:spPr>
        <p:txBody>
          <a:bodyPr wrap="none" rtlCol="1">
            <a:spAutoFit/>
          </a:bodyPr>
          <a:lstStyle/>
          <a:p>
            <a:pPr>
              <a:lnSpc>
                <a:spcPct val="90000"/>
              </a:lnSpc>
            </a:pPr>
            <a:r>
              <a:rPr lang="en-US" sz="1100" b="1" dirty="0"/>
              <a:t>4</a:t>
            </a:r>
            <a:r>
              <a:rPr lang="en-US" sz="1100" b="1" baseline="30000" dirty="0"/>
              <a:t>th</a:t>
            </a:r>
            <a:r>
              <a:rPr lang="en-US" sz="1100" b="1" dirty="0"/>
              <a:t> percentile</a:t>
            </a:r>
            <a:endParaRPr lang="he-IL" sz="1100" dirty="0"/>
          </a:p>
        </p:txBody>
      </p:sp>
      <p:sp>
        <p:nvSpPr>
          <p:cNvPr id="11" name="TextBox 10"/>
          <p:cNvSpPr txBox="1"/>
          <p:nvPr/>
        </p:nvSpPr>
        <p:spPr>
          <a:xfrm>
            <a:off x="8542684" y="6021288"/>
            <a:ext cx="1045479" cy="244682"/>
          </a:xfrm>
          <a:prstGeom prst="rect">
            <a:avLst/>
          </a:prstGeom>
          <a:noFill/>
        </p:spPr>
        <p:txBody>
          <a:bodyPr wrap="none" rtlCol="1">
            <a:spAutoFit/>
          </a:bodyPr>
          <a:lstStyle/>
          <a:p>
            <a:pPr>
              <a:lnSpc>
                <a:spcPct val="90000"/>
              </a:lnSpc>
            </a:pPr>
            <a:r>
              <a:rPr lang="en-US" sz="1100" b="1" dirty="0"/>
              <a:t>3</a:t>
            </a:r>
            <a:r>
              <a:rPr lang="en-US" sz="1100" b="1" baseline="30000" dirty="0"/>
              <a:t>th</a:t>
            </a:r>
            <a:r>
              <a:rPr lang="en-US" sz="1100" b="1" dirty="0"/>
              <a:t> percentile</a:t>
            </a:r>
            <a:endParaRPr lang="he-IL" sz="1100" dirty="0"/>
          </a:p>
        </p:txBody>
      </p:sp>
      <p:sp>
        <p:nvSpPr>
          <p:cNvPr id="12" name="TextBox 11"/>
          <p:cNvSpPr txBox="1"/>
          <p:nvPr/>
        </p:nvSpPr>
        <p:spPr>
          <a:xfrm>
            <a:off x="9622804" y="6021288"/>
            <a:ext cx="1045479" cy="244682"/>
          </a:xfrm>
          <a:prstGeom prst="rect">
            <a:avLst/>
          </a:prstGeom>
          <a:noFill/>
        </p:spPr>
        <p:txBody>
          <a:bodyPr wrap="none" rtlCol="1">
            <a:spAutoFit/>
          </a:bodyPr>
          <a:lstStyle/>
          <a:p>
            <a:pPr>
              <a:lnSpc>
                <a:spcPct val="90000"/>
              </a:lnSpc>
            </a:pPr>
            <a:r>
              <a:rPr lang="en-US" sz="1100" b="1" dirty="0"/>
              <a:t>2</a:t>
            </a:r>
            <a:r>
              <a:rPr lang="en-US" sz="1100" b="1" baseline="30000" dirty="0"/>
              <a:t>th</a:t>
            </a:r>
            <a:r>
              <a:rPr lang="en-US" sz="1100" b="1" dirty="0"/>
              <a:t> percentile</a:t>
            </a:r>
            <a:endParaRPr lang="he-IL" sz="1100" dirty="0"/>
          </a:p>
        </p:txBody>
      </p:sp>
      <p:sp>
        <p:nvSpPr>
          <p:cNvPr id="13" name="TextBox 12"/>
          <p:cNvSpPr txBox="1"/>
          <p:nvPr/>
        </p:nvSpPr>
        <p:spPr>
          <a:xfrm>
            <a:off x="10702924" y="6021288"/>
            <a:ext cx="1045479" cy="244682"/>
          </a:xfrm>
          <a:prstGeom prst="rect">
            <a:avLst/>
          </a:prstGeom>
          <a:noFill/>
        </p:spPr>
        <p:txBody>
          <a:bodyPr wrap="none" rtlCol="1">
            <a:spAutoFit/>
          </a:bodyPr>
          <a:lstStyle/>
          <a:p>
            <a:pPr>
              <a:lnSpc>
                <a:spcPct val="90000"/>
              </a:lnSpc>
            </a:pPr>
            <a:r>
              <a:rPr lang="en-US" sz="1100" b="1" dirty="0"/>
              <a:t>1</a:t>
            </a:r>
            <a:r>
              <a:rPr lang="en-US" sz="1100" b="1" baseline="30000" dirty="0"/>
              <a:t>th</a:t>
            </a:r>
            <a:r>
              <a:rPr lang="en-US" sz="1100" b="1" dirty="0"/>
              <a:t> percentile</a:t>
            </a:r>
            <a:endParaRPr lang="he-IL" sz="1100" dirty="0"/>
          </a:p>
        </p:txBody>
      </p:sp>
      <p:sp>
        <p:nvSpPr>
          <p:cNvPr id="14" name="TextBox 13"/>
          <p:cNvSpPr txBox="1"/>
          <p:nvPr/>
        </p:nvSpPr>
        <p:spPr>
          <a:xfrm>
            <a:off x="2638028" y="2276872"/>
            <a:ext cx="6490545" cy="1089529"/>
          </a:xfrm>
          <a:prstGeom prst="rect">
            <a:avLst/>
          </a:prstGeom>
          <a:noFill/>
        </p:spPr>
        <p:txBody>
          <a:bodyPr wrap="square" rtlCol="1">
            <a:spAutoFit/>
          </a:bodyPr>
          <a:lstStyle/>
          <a:p>
            <a:pPr>
              <a:lnSpc>
                <a:spcPct val="90000"/>
              </a:lnSpc>
            </a:pPr>
            <a:r>
              <a:rPr lang="en-US" sz="2400" b="1" dirty="0"/>
              <a:t>Average Revenue per Customer Club Customer According to Percentiles (in ILS)</a:t>
            </a:r>
            <a:endParaRPr lang="en-US" sz="2400" dirty="0"/>
          </a:p>
          <a:p>
            <a:pPr>
              <a:lnSpc>
                <a:spcPct val="90000"/>
              </a:lnSpc>
            </a:pPr>
            <a:endParaRPr lang="he-IL" sz="2400" dirty="0"/>
          </a:p>
        </p:txBody>
      </p:sp>
      <p:sp>
        <p:nvSpPr>
          <p:cNvPr id="15" name="TextBox 14"/>
          <p:cNvSpPr txBox="1"/>
          <p:nvPr/>
        </p:nvSpPr>
        <p:spPr>
          <a:xfrm>
            <a:off x="3574132" y="4221088"/>
            <a:ext cx="1603324" cy="674031"/>
          </a:xfrm>
          <a:prstGeom prst="rect">
            <a:avLst/>
          </a:prstGeom>
          <a:noFill/>
        </p:spPr>
        <p:txBody>
          <a:bodyPr wrap="none" rtlCol="1">
            <a:spAutoFit/>
          </a:bodyPr>
          <a:lstStyle/>
          <a:p>
            <a:pPr>
              <a:lnSpc>
                <a:spcPct val="90000"/>
              </a:lnSpc>
            </a:pPr>
            <a:r>
              <a:rPr lang="en-US" dirty="0"/>
              <a:t>% of the total</a:t>
            </a:r>
          </a:p>
          <a:p>
            <a:pPr>
              <a:lnSpc>
                <a:spcPct val="90000"/>
              </a:lnSpc>
            </a:pPr>
            <a:endParaRPr lang="he-IL" sz="2400" dirty="0"/>
          </a:p>
        </p:txBody>
      </p:sp>
      <p:sp>
        <p:nvSpPr>
          <p:cNvPr id="16" name="TextBox 15"/>
          <p:cNvSpPr txBox="1"/>
          <p:nvPr/>
        </p:nvSpPr>
        <p:spPr>
          <a:xfrm>
            <a:off x="1413892" y="6534834"/>
            <a:ext cx="8153194" cy="563231"/>
          </a:xfrm>
          <a:prstGeom prst="rect">
            <a:avLst/>
          </a:prstGeom>
          <a:noFill/>
        </p:spPr>
        <p:txBody>
          <a:bodyPr wrap="none" rtlCol="1">
            <a:spAutoFit/>
          </a:bodyPr>
          <a:lstStyle/>
          <a:p>
            <a:pPr>
              <a:lnSpc>
                <a:spcPct val="90000"/>
              </a:lnSpc>
            </a:pPr>
            <a:r>
              <a:rPr lang="en-US" sz="1400" dirty="0"/>
              <a:t>*Neutralizing a single purchase of a Club member during January 2013 by approx. 300,000 ILS.</a:t>
            </a:r>
          </a:p>
          <a:p>
            <a:pPr>
              <a:lnSpc>
                <a:spcPct val="90000"/>
              </a:lnSpc>
            </a:pPr>
            <a:endParaRPr lang="he-IL" sz="2000" dirty="0"/>
          </a:p>
        </p:txBody>
      </p:sp>
    </p:spTree>
    <p:extLst>
      <p:ext uri="{BB962C8B-B14F-4D97-AF65-F5344CB8AC3E}">
        <p14:creationId xmlns:p14="http://schemas.microsoft.com/office/powerpoint/2010/main" val="1547061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1"/>
          <p:cNvSpPr/>
          <p:nvPr/>
        </p:nvSpPr>
        <p:spPr>
          <a:xfrm>
            <a:off x="131243" y="116632"/>
            <a:ext cx="12071077" cy="1827936"/>
          </a:xfrm>
          <a:prstGeom prst="rect">
            <a:avLst/>
          </a:prstGeom>
        </p:spPr>
        <p:txBody>
          <a:bodyPr wrap="square">
            <a:spAutoFit/>
          </a:bodyPr>
          <a:lstStyle/>
          <a:p>
            <a:pPr>
              <a:lnSpc>
                <a:spcPct val="115000"/>
              </a:lnSpc>
              <a:spcAft>
                <a:spcPts val="1000"/>
              </a:spcAft>
            </a:pPr>
            <a:r>
              <a:rPr lang="en-US" sz="2000" b="1" dirty="0">
                <a:latin typeface="Arial" panose="020B0604020202020204" pitchFamily="34" charset="0"/>
                <a:ea typeface="Calibri" panose="020F0502020204030204" pitchFamily="34" charset="0"/>
                <a:cs typeface="Arial" panose="020B0604020202020204" pitchFamily="34" charset="0"/>
              </a:rPr>
              <a:t>Advertising</a:t>
            </a:r>
            <a:endParaRPr lang="en-US" sz="1600" dirty="0">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sz="3600" b="1" dirty="0">
                <a:latin typeface="Segoe Print" panose="02000600000000000000" pitchFamily="2" charset="0"/>
                <a:ea typeface="Calibri" panose="020F0502020204030204" pitchFamily="34" charset="0"/>
                <a:cs typeface="Vijaya" panose="020B0604020202020204" pitchFamily="34" charset="0"/>
              </a:rPr>
              <a:t>“Love is the most valuable thing, at Royalty we just give it a helping hand”</a:t>
            </a:r>
            <a:endParaRPr lang="en-US" sz="3200" dirty="0">
              <a:effectLst/>
              <a:latin typeface="Segoe Print" panose="02000600000000000000" pitchFamily="2" charset="0"/>
              <a:ea typeface="Calibri" panose="020F0502020204030204" pitchFamily="34" charset="0"/>
              <a:cs typeface="Vijaya" panose="020B0604020202020204" pitchFamily="34" charset="0"/>
            </a:endParaRPr>
          </a:p>
        </p:txBody>
      </p:sp>
      <p:sp>
        <p:nvSpPr>
          <p:cNvPr id="4" name="מלבן 3"/>
          <p:cNvSpPr/>
          <p:nvPr/>
        </p:nvSpPr>
        <p:spPr>
          <a:xfrm>
            <a:off x="405780" y="3068960"/>
            <a:ext cx="3718148" cy="2322174"/>
          </a:xfrm>
          <a:prstGeom prst="rect">
            <a:avLst/>
          </a:prstGeom>
        </p:spPr>
        <p:txBody>
          <a:bodyPr wrap="square">
            <a:spAutoFit/>
          </a:bodyPr>
          <a:lstStyle/>
          <a:p>
            <a:pPr marL="342900" lvl="0" indent="-342900">
              <a:lnSpc>
                <a:spcPct val="115000"/>
              </a:lnSpc>
              <a:spcAft>
                <a:spcPts val="1000"/>
              </a:spcAft>
              <a:buFont typeface="Wingdings" panose="05000000000000000000" pitchFamily="2" charset="2"/>
              <a:buChar char="v"/>
            </a:pPr>
            <a:r>
              <a:rPr lang="en-US" dirty="0">
                <a:latin typeface="Arial" panose="020B0604020202020204" pitchFamily="34" charset="0"/>
                <a:ea typeface="Calibri" panose="020F0502020204030204" pitchFamily="34" charset="0"/>
                <a:cs typeface="Arial" panose="020B0604020202020204" pitchFamily="34" charset="0"/>
              </a:rPr>
              <a:t>The company invests a great deal of resources in advertising and employs all the different media channels (television, radio, press and Internet). Miri </a:t>
            </a:r>
            <a:r>
              <a:rPr lang="en-US" dirty="0" err="1">
                <a:latin typeface="Arial" panose="020B0604020202020204" pitchFamily="34" charset="0"/>
                <a:ea typeface="Calibri" panose="020F0502020204030204" pitchFamily="34" charset="0"/>
                <a:cs typeface="Arial" panose="020B0604020202020204" pitchFamily="34" charset="0"/>
              </a:rPr>
              <a:t>Bohadana</a:t>
            </a:r>
            <a:r>
              <a:rPr lang="en-US" dirty="0">
                <a:latin typeface="Arial" panose="020B0604020202020204" pitchFamily="34" charset="0"/>
                <a:ea typeface="Calibri" panose="020F0502020204030204" pitchFamily="34" charset="0"/>
                <a:cs typeface="Arial" panose="020B0604020202020204" pitchFamily="34" charset="0"/>
              </a:rPr>
              <a:t>, a well-known model is the chain’s </a:t>
            </a:r>
            <a:r>
              <a:rPr lang="en-US" dirty="0" err="1">
                <a:latin typeface="Arial" panose="020B0604020202020204" pitchFamily="34" charset="0"/>
                <a:ea typeface="Calibri" panose="020F0502020204030204" pitchFamily="34" charset="0"/>
                <a:cs typeface="Arial" panose="020B0604020202020204" pitchFamily="34" charset="0"/>
              </a:rPr>
              <a:t>spokesmodel</a:t>
            </a:r>
            <a:r>
              <a:rPr lang="en-US" dirty="0">
                <a:latin typeface="Arial" panose="020B0604020202020204" pitchFamily="34" charset="0"/>
                <a:ea typeface="Calibri" panose="020F0502020204030204" pitchFamily="34" charset="0"/>
                <a:cs typeface="Arial" panose="020B0604020202020204" pitchFamily="34" charset="0"/>
              </a:rPr>
              <a:t>.</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תמונה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14292" y="2014390"/>
            <a:ext cx="6659556" cy="4511273"/>
          </a:xfrm>
          <a:prstGeom prst="rect">
            <a:avLst/>
          </a:prstGeom>
        </p:spPr>
      </p:pic>
    </p:spTree>
    <p:extLst>
      <p:ext uri="{BB962C8B-B14F-4D97-AF65-F5344CB8AC3E}">
        <p14:creationId xmlns:p14="http://schemas.microsoft.com/office/powerpoint/2010/main" val="3372315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מלבן 7"/>
          <p:cNvSpPr/>
          <p:nvPr/>
        </p:nvSpPr>
        <p:spPr>
          <a:xfrm>
            <a:off x="117749" y="1988840"/>
            <a:ext cx="4176464" cy="3596369"/>
          </a:xfrm>
          <a:prstGeom prst="rect">
            <a:avLst/>
          </a:prstGeom>
        </p:spPr>
        <p:txBody>
          <a:bodyPr wrap="square">
            <a:spAutoFit/>
          </a:bodyPr>
          <a:lstStyle/>
          <a:p>
            <a:pPr marL="342900" lvl="0" indent="-342900">
              <a:lnSpc>
                <a:spcPct val="115000"/>
              </a:lnSpc>
              <a:spcAft>
                <a:spcPts val="1000"/>
              </a:spcAft>
              <a:buFont typeface="Wingdings" panose="05000000000000000000" pitchFamily="2" charset="2"/>
              <a:buChar char="v"/>
            </a:pPr>
            <a:r>
              <a:rPr lang="en-US" dirty="0">
                <a:latin typeface="Arial" panose="020B0604020202020204" pitchFamily="34" charset="0"/>
                <a:ea typeface="Calibri" panose="020F0502020204030204" pitchFamily="34" charset="0"/>
                <a:cs typeface="Arial" panose="020B0604020202020204" pitchFamily="34" charset="0"/>
              </a:rPr>
              <a:t>In March 2013 the company launched its first television advertising campaign, costing 1.1 million ILS. The campaign was an overwhelming success and this advertising medium proved to be very effective – this month (which included Passover this year) the company sold approx. 50% more than last year (growth of approx. 4.6 million ILS).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MASTER_Royalty_ 28 sec">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510236" y="908720"/>
            <a:ext cx="7111656" cy="5198368"/>
          </a:xfrm>
          <a:prstGeom prst="rect">
            <a:avLst/>
          </a:prstGeom>
        </p:spPr>
      </p:pic>
    </p:spTree>
    <p:extLst>
      <p:ext uri="{BB962C8B-B14F-4D97-AF65-F5344CB8AC3E}">
        <p14:creationId xmlns:p14="http://schemas.microsoft.com/office/powerpoint/2010/main" val="1648180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9"/>
                                        </p:tgtEl>
                                      </p:cBhvr>
                                    </p:cmd>
                                  </p:childTnLst>
                                </p:cTn>
                              </p:par>
                            </p:childTnLst>
                          </p:cTn>
                        </p:par>
                      </p:childTnLst>
                    </p:cTn>
                  </p:par>
                </p:childTnLst>
              </p:cTn>
              <p:nextCondLst>
                <p:cond evt="onClick" delay="0">
                  <p:tgtEl>
                    <p:spTgt spid="9"/>
                  </p:tgtEl>
                </p:cond>
              </p:nextCondLst>
            </p:seq>
            <p:video>
              <p:cMediaNode vol="80000">
                <p:cTn id="7" fill="hold" display="0">
                  <p:stCondLst>
                    <p:cond delay="indefinite"/>
                  </p:stCondLst>
                </p:cTn>
                <p:tgtEl>
                  <p:spTgt spid="9"/>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מלבן 4"/>
          <p:cNvSpPr/>
          <p:nvPr/>
        </p:nvSpPr>
        <p:spPr>
          <a:xfrm>
            <a:off x="189756" y="1484784"/>
            <a:ext cx="4464496" cy="4870564"/>
          </a:xfrm>
          <a:prstGeom prst="rect">
            <a:avLst/>
          </a:prstGeom>
        </p:spPr>
        <p:txBody>
          <a:bodyPr wrap="square">
            <a:spAutoFit/>
          </a:bodyPr>
          <a:lstStyle/>
          <a:p>
            <a:pPr marL="342900" lvl="0" indent="-342900">
              <a:lnSpc>
                <a:spcPct val="115000"/>
              </a:lnSpc>
              <a:buFont typeface="Wingdings" panose="05000000000000000000" pitchFamily="2" charset="2"/>
              <a:buChar char="v"/>
            </a:pPr>
            <a:r>
              <a:rPr lang="en-US" dirty="0">
                <a:latin typeface="Arial" panose="020B0604020202020204" pitchFamily="34" charset="0"/>
                <a:ea typeface="Calibri" panose="020F0502020204030204" pitchFamily="34" charset="0"/>
                <a:cs typeface="Arial" panose="020B0604020202020204" pitchFamily="34" charset="0"/>
              </a:rPr>
              <a:t>The company’s ads and commercials are independently produced by the company’s design department, except for some of the watch brand ads that the company receives directly from the brand.</a:t>
            </a:r>
          </a:p>
          <a:p>
            <a:pPr lvl="0">
              <a:lnSpc>
                <a:spcPct val="115000"/>
              </a:lnSpc>
            </a:pPr>
            <a:endParaRPr lang="en-US"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15000"/>
              </a:lnSpc>
              <a:spcAft>
                <a:spcPts val="1000"/>
              </a:spcAft>
              <a:buFont typeface="Wingdings" panose="05000000000000000000" pitchFamily="2" charset="2"/>
              <a:buChar char="v"/>
            </a:pPr>
            <a:r>
              <a:rPr lang="en-US" b="1" dirty="0">
                <a:latin typeface="Arial" panose="020B0604020202020204" pitchFamily="34" charset="0"/>
                <a:ea typeface="Calibri" panose="020F0502020204030204" pitchFamily="34" charset="0"/>
                <a:cs typeface="Arial" panose="020B0604020202020204" pitchFamily="34" charset="0"/>
              </a:rPr>
              <a:t>The company is raising awareness for the brand by giving back to the community and launching the “Designing a Future” project, where famous women design jewelry. The revenues from the jewelry sales go to a help center for victims of rape and sexual assault.</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תמונה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86300" y="1556792"/>
            <a:ext cx="6912768" cy="4682802"/>
          </a:xfrm>
          <a:prstGeom prst="rect">
            <a:avLst/>
          </a:prstGeom>
        </p:spPr>
      </p:pic>
    </p:spTree>
    <p:extLst>
      <p:ext uri="{BB962C8B-B14F-4D97-AF65-F5344CB8AC3E}">
        <p14:creationId xmlns:p14="http://schemas.microsoft.com/office/powerpoint/2010/main" val="179137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תמונה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30116" y="1412776"/>
            <a:ext cx="5976664" cy="5101702"/>
          </a:xfrm>
          <a:prstGeom prst="rect">
            <a:avLst/>
          </a:prstGeom>
        </p:spPr>
      </p:pic>
      <p:sp>
        <p:nvSpPr>
          <p:cNvPr id="6" name="TextBox 5"/>
          <p:cNvSpPr txBox="1"/>
          <p:nvPr/>
        </p:nvSpPr>
        <p:spPr>
          <a:xfrm>
            <a:off x="2566020" y="404664"/>
            <a:ext cx="7200800" cy="1034129"/>
          </a:xfrm>
          <a:prstGeom prst="rect">
            <a:avLst/>
          </a:prstGeom>
          <a:noFill/>
        </p:spPr>
        <p:txBody>
          <a:bodyPr wrap="square" rtlCol="1">
            <a:spAutoFit/>
          </a:bodyPr>
          <a:lstStyle/>
          <a:p>
            <a:pPr>
              <a:lnSpc>
                <a:spcPct val="90000"/>
              </a:lnSpc>
            </a:pPr>
            <a:r>
              <a:rPr lang="en-US" sz="4400" b="1" dirty="0">
                <a:latin typeface="Segoe Print" panose="02000600000000000000" pitchFamily="2" charset="0"/>
              </a:rPr>
              <a:t>Market and Competition</a:t>
            </a:r>
            <a:endParaRPr lang="en-US" sz="4400" dirty="0">
              <a:latin typeface="Segoe Print" panose="02000600000000000000" pitchFamily="2" charset="0"/>
            </a:endParaRPr>
          </a:p>
          <a:p>
            <a:pPr>
              <a:lnSpc>
                <a:spcPct val="90000"/>
              </a:lnSpc>
            </a:pPr>
            <a:endParaRPr lang="he-IL" sz="2400" dirty="0"/>
          </a:p>
        </p:txBody>
      </p:sp>
    </p:spTree>
    <p:extLst>
      <p:ext uri="{BB962C8B-B14F-4D97-AF65-F5344CB8AC3E}">
        <p14:creationId xmlns:p14="http://schemas.microsoft.com/office/powerpoint/2010/main" val="614486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269876" y="332656"/>
            <a:ext cx="9601200" cy="1431032"/>
          </a:xfrm>
        </p:spPr>
        <p:txBody>
          <a:bodyPr>
            <a:noAutofit/>
          </a:bodyPr>
          <a:lstStyle/>
          <a:p>
            <a:r>
              <a:rPr lang="en-US" b="1" dirty="0"/>
              <a:t>The Jewelry and Watch Market in Israel</a:t>
            </a:r>
            <a:br>
              <a:rPr lang="en-US" sz="2800" dirty="0"/>
            </a:br>
            <a:br>
              <a:rPr lang="en-US" sz="2800" dirty="0"/>
            </a:br>
            <a:br>
              <a:rPr lang="en-US" sz="2800" dirty="0"/>
            </a:br>
            <a:endParaRPr lang="he-IL" sz="2800" dirty="0"/>
          </a:p>
        </p:txBody>
      </p:sp>
      <p:sp>
        <p:nvSpPr>
          <p:cNvPr id="5" name="מלבן 4"/>
          <p:cNvSpPr/>
          <p:nvPr/>
        </p:nvSpPr>
        <p:spPr>
          <a:xfrm>
            <a:off x="3070076" y="836712"/>
            <a:ext cx="7344816" cy="461665"/>
          </a:xfrm>
          <a:prstGeom prst="rect">
            <a:avLst/>
          </a:prstGeom>
        </p:spPr>
        <p:txBody>
          <a:bodyPr wrap="square">
            <a:spAutoFit/>
          </a:bodyPr>
          <a:lstStyle/>
          <a:p>
            <a:r>
              <a:rPr lang="en-US" sz="2400" b="1" dirty="0">
                <a:latin typeface="Andale WT K" panose="020B0502000000000001" pitchFamily="34" charset="-128"/>
                <a:ea typeface="Andale WT K" panose="020B0502000000000001" pitchFamily="34" charset="-128"/>
                <a:cs typeface="Andale WT K" panose="020B0502000000000001" pitchFamily="34" charset="-128"/>
              </a:rPr>
              <a:t>Decentralized Market without a Dominant Player</a:t>
            </a:r>
            <a:endParaRPr lang="he-IL" sz="2400" dirty="0">
              <a:latin typeface="Andale WT K" panose="020B0502000000000001" pitchFamily="34" charset="-128"/>
              <a:ea typeface="Andale WT K" panose="020B0502000000000001" pitchFamily="34" charset="-128"/>
              <a:cs typeface="Andale WT K" panose="020B0502000000000001" pitchFamily="34" charset="-128"/>
            </a:endParaRPr>
          </a:p>
        </p:txBody>
      </p:sp>
      <p:sp>
        <p:nvSpPr>
          <p:cNvPr id="6" name="מלבן 5"/>
          <p:cNvSpPr/>
          <p:nvPr/>
        </p:nvSpPr>
        <p:spPr>
          <a:xfrm>
            <a:off x="6598468" y="1628800"/>
            <a:ext cx="5400600" cy="4109330"/>
          </a:xfrm>
          <a:prstGeom prst="rect">
            <a:avLst/>
          </a:prstGeom>
        </p:spPr>
        <p:txBody>
          <a:bodyPr wrap="square">
            <a:spAutoFit/>
          </a:bodyPr>
          <a:lstStyle/>
          <a:p>
            <a:pPr marL="342900" lvl="0" indent="-342900">
              <a:lnSpc>
                <a:spcPct val="115000"/>
              </a:lnSpc>
              <a:spcAft>
                <a:spcPts val="1000"/>
              </a:spcAft>
              <a:buFont typeface="Wingdings" panose="05000000000000000000" pitchFamily="2" charset="2"/>
              <a:buChar char="v"/>
            </a:pPr>
            <a:r>
              <a:rPr lang="en-US" dirty="0">
                <a:latin typeface="Arial" panose="020B0604020202020204" pitchFamily="34" charset="0"/>
                <a:ea typeface="Calibri" panose="020F0502020204030204" pitchFamily="34" charset="0"/>
                <a:cs typeface="Arial" panose="020B0604020202020204" pitchFamily="34" charset="0"/>
              </a:rPr>
              <a:t>The jewelry and watch market was valued at approx. 1.75 billion ILS in 2010, an increase of approx. 3% relative to 2009.</a:t>
            </a:r>
          </a:p>
          <a:p>
            <a:pPr marL="342900" lvl="0" indent="-342900">
              <a:lnSpc>
                <a:spcPct val="115000"/>
              </a:lnSpc>
              <a:spcAft>
                <a:spcPts val="1000"/>
              </a:spcAft>
              <a:buFont typeface="Wingdings" panose="05000000000000000000" pitchFamily="2" charset="2"/>
              <a:buChar char="v"/>
            </a:pPr>
            <a:r>
              <a:rPr lang="en-US" dirty="0">
                <a:latin typeface="Arial" panose="020B0604020202020204" pitchFamily="34" charset="0"/>
                <a:ea typeface="Calibri" panose="020F0502020204030204" pitchFamily="34" charset="0"/>
                <a:cs typeface="Arial" panose="020B0604020202020204" pitchFamily="34" charset="0"/>
              </a:rPr>
              <a:t>More than half of Israelis (53%) bought jewelry during 2011.</a:t>
            </a:r>
          </a:p>
          <a:p>
            <a:pPr marL="342900" indent="-342900">
              <a:lnSpc>
                <a:spcPct val="115000"/>
              </a:lnSpc>
              <a:spcAft>
                <a:spcPts val="1000"/>
              </a:spcAft>
              <a:buFont typeface="Wingdings" panose="05000000000000000000" pitchFamily="2" charset="2"/>
              <a:buChar char="v"/>
            </a:pPr>
            <a:r>
              <a:rPr lang="en-US" dirty="0"/>
              <a:t>Approximately 1,700 stores are active in the market. Of which , 55% sell products in the intermediate price range (200 ILS to 1,000 ILS).</a:t>
            </a:r>
          </a:p>
          <a:p>
            <a:pPr marL="342900" indent="-342900">
              <a:lnSpc>
                <a:spcPct val="115000"/>
              </a:lnSpc>
              <a:spcAft>
                <a:spcPts val="1000"/>
              </a:spcAft>
              <a:buFont typeface="Wingdings" panose="05000000000000000000" pitchFamily="2" charset="2"/>
              <a:buChar char="v"/>
            </a:pPr>
            <a:endParaRPr lang="en-US" dirty="0"/>
          </a:p>
          <a:p>
            <a:pPr marL="342900" lvl="0" indent="-342900">
              <a:lnSpc>
                <a:spcPct val="115000"/>
              </a:lnSpc>
              <a:spcAft>
                <a:spcPts val="1000"/>
              </a:spcAft>
              <a:buFont typeface="Wingdings" panose="05000000000000000000" pitchFamily="2" charset="2"/>
              <a:buChar char="v"/>
            </a:pP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graphicFrame>
        <p:nvGraphicFramePr>
          <p:cNvPr id="9" name="מציין מיקום תוכן 7"/>
          <p:cNvGraphicFramePr>
            <a:graphicFrameLocks noGrp="1"/>
          </p:cNvGraphicFramePr>
          <p:nvPr>
            <p:ph sz="half" idx="1"/>
            <p:extLst>
              <p:ext uri="{D42A27DB-BD31-4B8C-83A1-F6EECF244321}">
                <p14:modId xmlns:p14="http://schemas.microsoft.com/office/powerpoint/2010/main" val="72208375"/>
              </p:ext>
            </p:extLst>
          </p:nvPr>
        </p:nvGraphicFramePr>
        <p:xfrm>
          <a:off x="1053852" y="1628800"/>
          <a:ext cx="4672137" cy="4687416"/>
        </p:xfrm>
        <a:graphic>
          <a:graphicData uri="http://schemas.openxmlformats.org/drawingml/2006/chart">
            <c:chart xmlns:c="http://schemas.openxmlformats.org/drawingml/2006/chart" xmlns:r="http://schemas.openxmlformats.org/officeDocument/2006/relationships" r:id="rId2"/>
          </a:graphicData>
        </a:graphic>
      </p:graphicFrame>
      <p:sp>
        <p:nvSpPr>
          <p:cNvPr id="10" name="TextBox 9"/>
          <p:cNvSpPr txBox="1"/>
          <p:nvPr/>
        </p:nvSpPr>
        <p:spPr>
          <a:xfrm>
            <a:off x="35258" y="6165304"/>
            <a:ext cx="9785051" cy="846386"/>
          </a:xfrm>
          <a:prstGeom prst="rect">
            <a:avLst/>
          </a:prstGeom>
          <a:noFill/>
        </p:spPr>
        <p:txBody>
          <a:bodyPr wrap="none" rtlCol="1">
            <a:spAutoFit/>
          </a:bodyPr>
          <a:lstStyle/>
          <a:p>
            <a:pPr lvl="0"/>
            <a:r>
              <a:rPr lang="en-US" sz="1000" dirty="0"/>
              <a:t>Source: </a:t>
            </a:r>
            <a:r>
              <a:rPr lang="en-US" sz="1000" dirty="0" err="1"/>
              <a:t>BdiCoface</a:t>
            </a:r>
            <a:r>
              <a:rPr lang="en-US" sz="1000" dirty="0"/>
              <a:t>, September 2011</a:t>
            </a:r>
          </a:p>
          <a:p>
            <a:pPr lvl="0"/>
            <a:r>
              <a:rPr lang="en-US" sz="1000" dirty="0"/>
              <a:t>Referring to the chains: G.R.A.S., Magnolia, </a:t>
            </a:r>
            <a:r>
              <a:rPr lang="en-US" sz="1000" dirty="0" err="1"/>
              <a:t>Ravid</a:t>
            </a:r>
            <a:r>
              <a:rPr lang="en-US" sz="1000" dirty="0"/>
              <a:t> Jewelry, Sub </a:t>
            </a:r>
            <a:r>
              <a:rPr lang="en-US" sz="1000" dirty="0" err="1"/>
              <a:t>Chrono</a:t>
            </a:r>
            <a:r>
              <a:rPr lang="en-US" sz="1000" dirty="0"/>
              <a:t>, Michal </a:t>
            </a:r>
            <a:r>
              <a:rPr lang="en-US" sz="1000" dirty="0" err="1"/>
              <a:t>Negrin</a:t>
            </a:r>
            <a:r>
              <a:rPr lang="en-US" sz="1000" dirty="0"/>
              <a:t>, Italy Gold, </a:t>
            </a:r>
            <a:r>
              <a:rPr lang="en-US" sz="1000" dirty="0" err="1"/>
              <a:t>Amaro</a:t>
            </a:r>
            <a:r>
              <a:rPr lang="en-US" sz="1000" dirty="0"/>
              <a:t>, </a:t>
            </a:r>
            <a:r>
              <a:rPr lang="en-US" sz="1000" dirty="0" err="1"/>
              <a:t>Zman</a:t>
            </a:r>
            <a:r>
              <a:rPr lang="en-US" sz="1000" dirty="0"/>
              <a:t> Watches and Jewelry, Planet World of Watches,</a:t>
            </a:r>
          </a:p>
          <a:p>
            <a:pPr lvl="0"/>
            <a:r>
              <a:rPr lang="en-US" sz="1000" dirty="0"/>
              <a:t> The Jewelry Bursa, Diva, Miller Jewelry, Royalty, </a:t>
            </a:r>
            <a:r>
              <a:rPr lang="en-US" sz="1000" dirty="0" err="1"/>
              <a:t>Silvario</a:t>
            </a:r>
            <a:r>
              <a:rPr lang="en-US" sz="1000" dirty="0"/>
              <a:t>, Daniel Jewelry, and </a:t>
            </a:r>
            <a:r>
              <a:rPr lang="en-US" sz="1000" dirty="0" err="1"/>
              <a:t>Padani</a:t>
            </a:r>
            <a:r>
              <a:rPr lang="en-US" sz="1000" dirty="0"/>
              <a:t> Jewelry</a:t>
            </a:r>
          </a:p>
          <a:p>
            <a:pPr lvl="0"/>
            <a:r>
              <a:rPr lang="en-US" sz="1000" dirty="0"/>
              <a:t>Assessments for H. Stern revenues in 2012 according to information published about the company in the press in April 2013</a:t>
            </a:r>
          </a:p>
          <a:p>
            <a:pPr>
              <a:lnSpc>
                <a:spcPct val="90000"/>
              </a:lnSpc>
            </a:pPr>
            <a:endParaRPr lang="he-IL" sz="1000" dirty="0"/>
          </a:p>
        </p:txBody>
      </p:sp>
    </p:spTree>
    <p:extLst>
      <p:ext uri="{BB962C8B-B14F-4D97-AF65-F5344CB8AC3E}">
        <p14:creationId xmlns:p14="http://schemas.microsoft.com/office/powerpoint/2010/main" val="313609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ציין מיקום תוכן 3"/>
          <p:cNvSpPr>
            <a:spLocks noGrp="1"/>
          </p:cNvSpPr>
          <p:nvPr>
            <p:ph sz="half" idx="2"/>
          </p:nvPr>
        </p:nvSpPr>
        <p:spPr>
          <a:xfrm>
            <a:off x="4150196" y="2564904"/>
            <a:ext cx="6120680" cy="504056"/>
          </a:xfrm>
        </p:spPr>
        <p:txBody>
          <a:bodyPr/>
          <a:lstStyle/>
          <a:p>
            <a:r>
              <a:rPr lang="en-US" b="1" dirty="0"/>
              <a:t>Key Data about Competing Chains</a:t>
            </a:r>
            <a:endParaRPr lang="en-US" dirty="0"/>
          </a:p>
          <a:p>
            <a:endParaRPr lang="he-IL" dirty="0"/>
          </a:p>
        </p:txBody>
      </p:sp>
      <p:graphicFrame>
        <p:nvGraphicFramePr>
          <p:cNvPr id="10" name="טבלה 9"/>
          <p:cNvGraphicFramePr>
            <a:graphicFrameLocks noGrp="1"/>
          </p:cNvGraphicFramePr>
          <p:nvPr>
            <p:extLst>
              <p:ext uri="{D42A27DB-BD31-4B8C-83A1-F6EECF244321}">
                <p14:modId xmlns:p14="http://schemas.microsoft.com/office/powerpoint/2010/main" val="671438306"/>
              </p:ext>
            </p:extLst>
          </p:nvPr>
        </p:nvGraphicFramePr>
        <p:xfrm>
          <a:off x="2494012" y="3020762"/>
          <a:ext cx="9505056" cy="3842780"/>
        </p:xfrm>
        <a:graphic>
          <a:graphicData uri="http://schemas.openxmlformats.org/drawingml/2006/table">
            <a:tbl>
              <a:tblPr firstRow="1" firstCol="1" bandRow="1">
                <a:tableStyleId>{5C22544A-7EE6-4342-B048-85BDC9FD1C3A}</a:tableStyleId>
              </a:tblPr>
              <a:tblGrid>
                <a:gridCol w="2376264">
                  <a:extLst>
                    <a:ext uri="{9D8B030D-6E8A-4147-A177-3AD203B41FA5}">
                      <a16:colId xmlns:a16="http://schemas.microsoft.com/office/drawing/2014/main" val="20000"/>
                    </a:ext>
                  </a:extLst>
                </a:gridCol>
                <a:gridCol w="2160240">
                  <a:extLst>
                    <a:ext uri="{9D8B030D-6E8A-4147-A177-3AD203B41FA5}">
                      <a16:colId xmlns:a16="http://schemas.microsoft.com/office/drawing/2014/main" val="20001"/>
                    </a:ext>
                  </a:extLst>
                </a:gridCol>
                <a:gridCol w="2592288">
                  <a:extLst>
                    <a:ext uri="{9D8B030D-6E8A-4147-A177-3AD203B41FA5}">
                      <a16:colId xmlns:a16="http://schemas.microsoft.com/office/drawing/2014/main" val="20002"/>
                    </a:ext>
                  </a:extLst>
                </a:gridCol>
                <a:gridCol w="2376264">
                  <a:extLst>
                    <a:ext uri="{9D8B030D-6E8A-4147-A177-3AD203B41FA5}">
                      <a16:colId xmlns:a16="http://schemas.microsoft.com/office/drawing/2014/main" val="20003"/>
                    </a:ext>
                  </a:extLst>
                </a:gridCol>
              </a:tblGrid>
              <a:tr h="403257">
                <a:tc>
                  <a:txBody>
                    <a:bodyPr/>
                    <a:lstStyle/>
                    <a:p>
                      <a:pPr>
                        <a:lnSpc>
                          <a:spcPct val="115000"/>
                        </a:lnSpc>
                        <a:spcAft>
                          <a:spcPts val="0"/>
                        </a:spcAft>
                      </a:pPr>
                      <a:r>
                        <a:rPr lang="en-US" sz="1800" dirty="0">
                          <a:effectLst/>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1800">
                          <a:effectLst/>
                        </a:rPr>
                        <a:t>Chains</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1800" dirty="0">
                          <a:effectLst/>
                        </a:rPr>
                        <a:t>Turnover (M ILS) 2010</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1800">
                          <a:effectLst/>
                        </a:rPr>
                        <a:t>Employees</a:t>
                      </a:r>
                      <a:r>
                        <a:rPr lang="en-US" sz="1800" baseline="30000">
                          <a:effectLst/>
                        </a:rPr>
                        <a:t>1</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0"/>
                  </a:ext>
                </a:extLst>
              </a:tr>
              <a:tr h="874407">
                <a:tc>
                  <a:txBody>
                    <a:bodyPr/>
                    <a:lstStyle/>
                    <a:p>
                      <a:pPr algn="ctr">
                        <a:lnSpc>
                          <a:spcPct val="115000"/>
                        </a:lnSpc>
                        <a:spcAft>
                          <a:spcPts val="0"/>
                        </a:spcAft>
                      </a:pPr>
                      <a:r>
                        <a:rPr lang="en-US" sz="1800" dirty="0">
                          <a:effectLst/>
                          <a:latin typeface="Calibri" panose="020F0502020204030204" pitchFamily="34" charset="0"/>
                          <a:ea typeface="Calibri" panose="020F0502020204030204" pitchFamily="34" charset="0"/>
                          <a:cs typeface="Arial" panose="020B0604020202020204" pitchFamily="34" charset="0"/>
                        </a:rPr>
                        <a:t> </a:t>
                      </a:r>
                    </a:p>
                  </a:txBody>
                  <a:tcPr marL="68580" marR="68580" marT="0" marB="0"/>
                </a:tc>
                <a:tc>
                  <a:txBody>
                    <a:bodyPr/>
                    <a:lstStyle/>
                    <a:p>
                      <a:pPr algn="ctr">
                        <a:lnSpc>
                          <a:spcPct val="115000"/>
                        </a:lnSpc>
                        <a:spcAft>
                          <a:spcPts val="0"/>
                        </a:spcAft>
                      </a:pPr>
                      <a:r>
                        <a:rPr lang="en-US" sz="1800" dirty="0">
                          <a:effectLst/>
                        </a:rPr>
                        <a:t>7 stores + 12stores in hotels</a:t>
                      </a:r>
                      <a:r>
                        <a:rPr lang="en-US" sz="1800" baseline="0" dirty="0">
                          <a:effectLst/>
                        </a:rPr>
                        <a:t> / airports</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1800" dirty="0">
                          <a:effectLst/>
                        </a:rPr>
                        <a:t>260</a:t>
                      </a:r>
                      <a:r>
                        <a:rPr lang="en-US" sz="1800" baseline="30000" dirty="0">
                          <a:effectLst/>
                        </a:rPr>
                        <a:t>3</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1800" dirty="0">
                          <a:effectLst/>
                        </a:rPr>
                        <a:t>330</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1"/>
                  </a:ext>
                </a:extLst>
              </a:tr>
              <a:tr h="680366">
                <a:tc>
                  <a:txBody>
                    <a:bodyPr/>
                    <a:lstStyle/>
                    <a:p>
                      <a:pPr algn="ctr">
                        <a:lnSpc>
                          <a:spcPct val="115000"/>
                        </a:lnSpc>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1800" dirty="0">
                          <a:effectLst/>
                        </a:rPr>
                        <a:t>80 stands in Israel</a:t>
                      </a:r>
                      <a:r>
                        <a:rPr lang="he-IL" sz="1800" dirty="0">
                          <a:effectLst/>
                        </a:rPr>
                        <a:t> </a:t>
                      </a:r>
                      <a:r>
                        <a:rPr lang="en-US" sz="1800" dirty="0">
                          <a:effectLst/>
                        </a:rPr>
                        <a:t>(silver)</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1800">
                          <a:effectLst/>
                        </a:rPr>
                        <a:t>220</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1800">
                          <a:effectLst/>
                        </a:rPr>
                        <a:t>550</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2"/>
                  </a:ext>
                </a:extLst>
              </a:tr>
              <a:tr h="864202">
                <a:tc>
                  <a:txBody>
                    <a:bodyPr/>
                    <a:lstStyle/>
                    <a:p>
                      <a:pPr algn="ctr">
                        <a:lnSpc>
                          <a:spcPct val="115000"/>
                        </a:lnSpc>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1800" dirty="0">
                          <a:effectLst/>
                        </a:rPr>
                        <a:t>30stores + 14 stands (silver)</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1800">
                          <a:effectLst/>
                        </a:rPr>
                        <a:t>80</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1800">
                          <a:effectLst/>
                        </a:rPr>
                        <a:t>350</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3"/>
                  </a:ext>
                </a:extLst>
              </a:tr>
              <a:tr h="1020548">
                <a:tc>
                  <a:txBody>
                    <a:bodyPr/>
                    <a:lstStyle/>
                    <a:p>
                      <a:pPr algn="ctr">
                        <a:lnSpc>
                          <a:spcPct val="115000"/>
                        </a:lnSpc>
                        <a:spcAft>
                          <a:spcPts val="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1800" dirty="0">
                          <a:effectLst/>
                        </a:rPr>
                        <a:t>25 stands at the </a:t>
                      </a:r>
                      <a:r>
                        <a:rPr lang="en-US" sz="1800" dirty="0" err="1">
                          <a:effectLst/>
                        </a:rPr>
                        <a:t>Mashbir</a:t>
                      </a:r>
                      <a:r>
                        <a:rPr lang="en-US" sz="1800" dirty="0">
                          <a:effectLst/>
                        </a:rPr>
                        <a:t> </a:t>
                      </a:r>
                      <a:r>
                        <a:rPr lang="en-US" sz="1800" dirty="0" err="1">
                          <a:effectLst/>
                        </a:rPr>
                        <a:t>LaTzarchan</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1800">
                          <a:effectLst/>
                        </a:rPr>
                        <a:t>65</a:t>
                      </a:r>
                      <a:endParaRPr lang="en-US"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ctr">
                        <a:lnSpc>
                          <a:spcPct val="115000"/>
                        </a:lnSpc>
                        <a:spcAft>
                          <a:spcPts val="0"/>
                        </a:spcAft>
                      </a:pPr>
                      <a:r>
                        <a:rPr lang="en-US" sz="1800" dirty="0">
                          <a:effectLst/>
                        </a:rPr>
                        <a:t>180</a:t>
                      </a:r>
                      <a:endParaRPr lang="en-US"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4"/>
                  </a:ext>
                </a:extLst>
              </a:tr>
            </a:tbl>
          </a:graphicData>
        </a:graphic>
      </p:graphicFrame>
      <p:sp>
        <p:nvSpPr>
          <p:cNvPr id="12" name="מלבן 11"/>
          <p:cNvSpPr/>
          <p:nvPr/>
        </p:nvSpPr>
        <p:spPr>
          <a:xfrm>
            <a:off x="0" y="620688"/>
            <a:ext cx="11535072" cy="2308324"/>
          </a:xfrm>
          <a:prstGeom prst="rect">
            <a:avLst/>
          </a:prstGeom>
        </p:spPr>
        <p:txBody>
          <a:bodyPr wrap="square">
            <a:spAutoFit/>
          </a:bodyPr>
          <a:lstStyle/>
          <a:p>
            <a:pPr marL="285750" lvl="0" indent="-285750">
              <a:buFont typeface="Wingdings" panose="05000000000000000000" pitchFamily="2" charset="2"/>
              <a:buChar char="v"/>
            </a:pPr>
            <a:r>
              <a:rPr lang="en-US" dirty="0"/>
              <a:t>Additional characteristics:</a:t>
            </a:r>
          </a:p>
          <a:p>
            <a:pPr marL="742950" lvl="1" indent="-285750">
              <a:buFont typeface="Wingdings" panose="05000000000000000000" pitchFamily="2" charset="2"/>
              <a:buChar char="§"/>
            </a:pPr>
            <a:r>
              <a:rPr lang="en-US" dirty="0"/>
              <a:t>Women’s purchases account for around 75% of the purchases in the industry.</a:t>
            </a:r>
          </a:p>
          <a:p>
            <a:pPr marL="742950" lvl="1" indent="-285750">
              <a:buFont typeface="Wingdings" panose="05000000000000000000" pitchFamily="2" charset="2"/>
              <a:buChar char="§"/>
            </a:pPr>
            <a:r>
              <a:rPr lang="en-US" dirty="0"/>
              <a:t>Seasonality – in the weeks preceding Passover and Rosh </a:t>
            </a:r>
            <a:r>
              <a:rPr lang="en-US" dirty="0" err="1"/>
              <a:t>Hashana</a:t>
            </a:r>
            <a:r>
              <a:rPr lang="en-US" dirty="0"/>
              <a:t>, and during the summer months (June-September), there is a 25% growth in sales.</a:t>
            </a:r>
          </a:p>
          <a:p>
            <a:pPr lvl="1"/>
            <a:endParaRPr lang="en-US" dirty="0"/>
          </a:p>
          <a:p>
            <a:pPr marL="742950" lvl="1" indent="-285750">
              <a:buFont typeface="Wingdings" panose="05000000000000000000" pitchFamily="2" charset="2"/>
              <a:buChar char="v"/>
            </a:pPr>
            <a:r>
              <a:rPr lang="en-US" dirty="0"/>
              <a:t>The main chains operate around 320 branches and concentrate around 65% of the total sales in the industry.</a:t>
            </a:r>
          </a:p>
          <a:p>
            <a:pPr marL="742950" lvl="1" indent="-285750">
              <a:buFont typeface="Wingdings" panose="05000000000000000000" pitchFamily="2" charset="2"/>
              <a:buChar char="§"/>
            </a:pPr>
            <a:endParaRPr lang="en-US" dirty="0"/>
          </a:p>
        </p:txBody>
      </p:sp>
      <p:pic>
        <p:nvPicPr>
          <p:cNvPr id="13" name="תמונה 12"/>
          <p:cNvPicPr>
            <a:picLocks noChangeAspect="1"/>
          </p:cNvPicPr>
          <p:nvPr/>
        </p:nvPicPr>
        <p:blipFill rotWithShape="1">
          <a:blip r:embed="rId2">
            <a:extLst>
              <a:ext uri="{BEBA8EAE-BF5A-486C-A8C5-ECC9F3942E4B}">
                <a14:imgProps xmlns:a14="http://schemas.microsoft.com/office/drawing/2010/main">
                  <a14:imgLayer r:embed="rId3">
                    <a14:imgEffect>
                      <a14:backgroundRemoval t="10000" b="64000" l="1000" r="98000">
                        <a14:foregroundMark x1="43000" y1="45000" x2="43000" y2="45000"/>
                        <a14:foregroundMark x1="73500" y1="47000" x2="73500" y2="47000"/>
                        <a14:foregroundMark x1="98000" y1="48000" x2="98000" y2="48000"/>
                        <a14:foregroundMark x1="30000" y1="47000" x2="30000" y2="47000"/>
                        <a14:foregroundMark x1="9000" y1="49500" x2="9000" y2="49500"/>
                        <a14:foregroundMark x1="22500" y1="55500" x2="22500" y2="55500"/>
                      </a14:backgroundRemoval>
                    </a14:imgEffect>
                  </a14:imgLayer>
                </a14:imgProps>
              </a:ext>
              <a:ext uri="{28A0092B-C50C-407E-A947-70E740481C1C}">
                <a14:useLocalDpi xmlns:a14="http://schemas.microsoft.com/office/drawing/2010/main" val="0"/>
              </a:ext>
            </a:extLst>
          </a:blip>
          <a:srcRect t="32209" b="28633"/>
          <a:stretch/>
        </p:blipFill>
        <p:spPr>
          <a:xfrm>
            <a:off x="2998068" y="3615396"/>
            <a:ext cx="1472952" cy="576775"/>
          </a:xfrm>
          <a:prstGeom prst="rect">
            <a:avLst/>
          </a:prstGeom>
        </p:spPr>
      </p:pic>
      <p:pic>
        <p:nvPicPr>
          <p:cNvPr id="15" name="תמונה 14"/>
          <p:cNvPicPr>
            <a:picLocks noChangeAspect="1"/>
          </p:cNvPicPr>
          <p:nvPr/>
        </p:nvPicPr>
        <p:blipFill rotWithShape="1">
          <a:blip r:embed="rId4">
            <a:extLst>
              <a:ext uri="{BEBA8EAE-BF5A-486C-A8C5-ECC9F3942E4B}">
                <a14:imgProps xmlns:a14="http://schemas.microsoft.com/office/drawing/2010/main">
                  <a14:imgLayer r:embed="rId5">
                    <a14:imgEffect>
                      <a14:backgroundRemoval t="27500" b="72500" l="1887" r="95755">
                        <a14:foregroundMark x1="49057" y1="44375" x2="49057" y2="44375"/>
                        <a14:foregroundMark x1="35849" y1="47500" x2="35849" y2="47500"/>
                        <a14:foregroundMark x1="6132" y1="51875" x2="6132" y2="51875"/>
                        <a14:foregroundMark x1="92453" y1="48750" x2="92453" y2="48750"/>
                      </a14:backgroundRemoval>
                    </a14:imgEffect>
                  </a14:imgLayer>
                </a14:imgProps>
              </a:ext>
              <a:ext uri="{28A0092B-C50C-407E-A947-70E740481C1C}">
                <a14:useLocalDpi xmlns:a14="http://schemas.microsoft.com/office/drawing/2010/main" val="0"/>
              </a:ext>
            </a:extLst>
          </a:blip>
          <a:srcRect t="25247" b="25811"/>
          <a:stretch/>
        </p:blipFill>
        <p:spPr>
          <a:xfrm>
            <a:off x="2926060" y="4389120"/>
            <a:ext cx="1637657" cy="604911"/>
          </a:xfrm>
          <a:prstGeom prst="rect">
            <a:avLst/>
          </a:prstGeom>
        </p:spPr>
      </p:pic>
      <p:pic>
        <p:nvPicPr>
          <p:cNvPr id="17" name="תמונה 16"/>
          <p:cNvPicPr>
            <a:picLocks noChangeAspect="1"/>
          </p:cNvPicPr>
          <p:nvPr/>
        </p:nvPicPr>
        <p:blipFill rotWithShape="1">
          <a:blip r:embed="rId6">
            <a:extLst>
              <a:ext uri="{28A0092B-C50C-407E-A947-70E740481C1C}">
                <a14:useLocalDpi xmlns:a14="http://schemas.microsoft.com/office/drawing/2010/main" val="0"/>
              </a:ext>
            </a:extLst>
          </a:blip>
          <a:srcRect l="29387" r="28106"/>
          <a:stretch/>
        </p:blipFill>
        <p:spPr>
          <a:xfrm>
            <a:off x="3286100" y="5085184"/>
            <a:ext cx="729329" cy="711430"/>
          </a:xfrm>
          <a:prstGeom prst="rect">
            <a:avLst/>
          </a:prstGeom>
        </p:spPr>
      </p:pic>
      <p:pic>
        <p:nvPicPr>
          <p:cNvPr id="18" name="תמונה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10036" y="5949280"/>
            <a:ext cx="1873332" cy="764676"/>
          </a:xfrm>
          <a:prstGeom prst="rect">
            <a:avLst/>
          </a:prstGeom>
        </p:spPr>
      </p:pic>
    </p:spTree>
    <p:extLst>
      <p:ext uri="{BB962C8B-B14F-4D97-AF65-F5344CB8AC3E}">
        <p14:creationId xmlns:p14="http://schemas.microsoft.com/office/powerpoint/2010/main" val="1911360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מציין מיקום תוכן 7"/>
          <p:cNvGraphicFramePr>
            <a:graphicFrameLocks noGrp="1"/>
          </p:cNvGraphicFramePr>
          <p:nvPr>
            <p:ph sz="half" idx="1"/>
            <p:extLst>
              <p:ext uri="{D42A27DB-BD31-4B8C-83A1-F6EECF244321}">
                <p14:modId xmlns:p14="http://schemas.microsoft.com/office/powerpoint/2010/main" val="3922738501"/>
              </p:ext>
            </p:extLst>
          </p:nvPr>
        </p:nvGraphicFramePr>
        <p:xfrm>
          <a:off x="261764" y="2204864"/>
          <a:ext cx="4896544" cy="455942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מציין מיקום תוכן 10"/>
          <p:cNvGraphicFramePr>
            <a:graphicFrameLocks noGrp="1"/>
          </p:cNvGraphicFramePr>
          <p:nvPr>
            <p:ph sz="half" idx="2"/>
            <p:extLst>
              <p:ext uri="{D42A27DB-BD31-4B8C-83A1-F6EECF244321}">
                <p14:modId xmlns:p14="http://schemas.microsoft.com/office/powerpoint/2010/main" val="3687618888"/>
              </p:ext>
            </p:extLst>
          </p:nvPr>
        </p:nvGraphicFramePr>
        <p:xfrm>
          <a:off x="5518348" y="2221639"/>
          <a:ext cx="5904656" cy="4608512"/>
        </p:xfrm>
        <a:graphic>
          <a:graphicData uri="http://schemas.openxmlformats.org/drawingml/2006/chart">
            <c:chart xmlns:c="http://schemas.openxmlformats.org/drawingml/2006/chart" xmlns:r="http://schemas.openxmlformats.org/officeDocument/2006/relationships" r:id="rId3"/>
          </a:graphicData>
        </a:graphic>
      </p:graphicFrame>
      <p:sp>
        <p:nvSpPr>
          <p:cNvPr id="12" name="כותרת 11"/>
          <p:cNvSpPr>
            <a:spLocks noGrp="1"/>
          </p:cNvSpPr>
          <p:nvPr>
            <p:ph type="title"/>
          </p:nvPr>
        </p:nvSpPr>
        <p:spPr/>
        <p:txBody>
          <a:bodyPr/>
          <a:lstStyle/>
          <a:p>
            <a:r>
              <a:rPr lang="en-US" b="1" dirty="0"/>
              <a:t>The Jewelry and Watch Market in Israel</a:t>
            </a:r>
            <a:br>
              <a:rPr lang="en-US" dirty="0"/>
            </a:br>
            <a:endParaRPr lang="he-IL" dirty="0"/>
          </a:p>
        </p:txBody>
      </p:sp>
      <p:sp>
        <p:nvSpPr>
          <p:cNvPr id="13" name="TextBox 12"/>
          <p:cNvSpPr txBox="1"/>
          <p:nvPr/>
        </p:nvSpPr>
        <p:spPr>
          <a:xfrm>
            <a:off x="1197868" y="1124744"/>
            <a:ext cx="9973243" cy="757130"/>
          </a:xfrm>
          <a:prstGeom prst="rect">
            <a:avLst/>
          </a:prstGeom>
          <a:noFill/>
        </p:spPr>
        <p:txBody>
          <a:bodyPr wrap="none" rtlCol="1">
            <a:spAutoFit/>
          </a:bodyPr>
          <a:lstStyle/>
          <a:p>
            <a:pPr>
              <a:lnSpc>
                <a:spcPct val="90000"/>
              </a:lnSpc>
            </a:pPr>
            <a:r>
              <a:rPr lang="en-US" sz="2400" b="1" dirty="0"/>
              <a:t>Jewelry Sales Comprise Approx. 70% of the Market (1.23 billion ILS)</a:t>
            </a:r>
            <a:endParaRPr lang="en-US" sz="2400" dirty="0"/>
          </a:p>
          <a:p>
            <a:pPr>
              <a:lnSpc>
                <a:spcPct val="90000"/>
              </a:lnSpc>
            </a:pPr>
            <a:endParaRPr lang="he-IL" sz="2400" dirty="0"/>
          </a:p>
        </p:txBody>
      </p:sp>
      <p:sp>
        <p:nvSpPr>
          <p:cNvPr id="14" name="TextBox 13"/>
          <p:cNvSpPr txBox="1"/>
          <p:nvPr/>
        </p:nvSpPr>
        <p:spPr>
          <a:xfrm rot="16200000">
            <a:off x="10730448" y="4193564"/>
            <a:ext cx="2696123" cy="590931"/>
          </a:xfrm>
          <a:prstGeom prst="rect">
            <a:avLst/>
          </a:prstGeom>
          <a:noFill/>
        </p:spPr>
        <p:txBody>
          <a:bodyPr wrap="none" rtlCol="1">
            <a:spAutoFit/>
          </a:bodyPr>
          <a:lstStyle/>
          <a:p>
            <a:pPr>
              <a:lnSpc>
                <a:spcPct val="90000"/>
              </a:lnSpc>
            </a:pPr>
            <a:r>
              <a:rPr lang="en-US" sz="1200" dirty="0"/>
              <a:t>Source: </a:t>
            </a:r>
            <a:r>
              <a:rPr lang="en-US" sz="1200" dirty="0" err="1"/>
              <a:t>BdiCoface</a:t>
            </a:r>
            <a:r>
              <a:rPr lang="en-US" sz="1200" dirty="0"/>
              <a:t>, September 2011</a:t>
            </a:r>
          </a:p>
          <a:p>
            <a:pPr>
              <a:lnSpc>
                <a:spcPct val="90000"/>
              </a:lnSpc>
            </a:pPr>
            <a:endParaRPr lang="he-IL" sz="2400" dirty="0"/>
          </a:p>
        </p:txBody>
      </p:sp>
    </p:spTree>
    <p:extLst>
      <p:ext uri="{BB962C8B-B14F-4D97-AF65-F5344CB8AC3E}">
        <p14:creationId xmlns:p14="http://schemas.microsoft.com/office/powerpoint/2010/main" val="1805753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269876" y="548680"/>
            <a:ext cx="9601200" cy="1143000"/>
          </a:xfrm>
        </p:spPr>
        <p:txBody>
          <a:bodyPr>
            <a:normAutofit/>
          </a:bodyPr>
          <a:lstStyle/>
          <a:p>
            <a:pPr algn="l" rtl="0"/>
            <a:r>
              <a:rPr lang="en-US" b="1" dirty="0"/>
              <a:t>Competition</a:t>
            </a:r>
            <a:br>
              <a:rPr lang="en-US" dirty="0"/>
            </a:br>
            <a:r>
              <a:rPr lang="en-US" sz="2800" b="1" dirty="0"/>
              <a:t>The Leading Company in Israel</a:t>
            </a:r>
            <a:endParaRPr lang="he-IL" dirty="0"/>
          </a:p>
        </p:txBody>
      </p:sp>
      <p:sp>
        <p:nvSpPr>
          <p:cNvPr id="6" name="TextBox 5"/>
          <p:cNvSpPr txBox="1"/>
          <p:nvPr/>
        </p:nvSpPr>
        <p:spPr>
          <a:xfrm>
            <a:off x="477788" y="1916832"/>
            <a:ext cx="11233248" cy="4370427"/>
          </a:xfrm>
          <a:prstGeom prst="rect">
            <a:avLst/>
          </a:prstGeom>
          <a:noFill/>
        </p:spPr>
        <p:txBody>
          <a:bodyPr wrap="square" rtlCol="1">
            <a:spAutoFit/>
          </a:bodyPr>
          <a:lstStyle/>
          <a:p>
            <a:pPr marL="342900" lvl="0" indent="-342900">
              <a:buFont typeface="Wingdings" panose="05000000000000000000" pitchFamily="2" charset="2"/>
              <a:buChar char="v"/>
            </a:pPr>
            <a:r>
              <a:rPr lang="en-US" sz="2000" b="1" dirty="0"/>
              <a:t>Geographical distribution</a:t>
            </a:r>
            <a:r>
              <a:rPr lang="en-US" sz="2000" dirty="0"/>
              <a:t> – The company has a wide geographical distribution and extensive experience in selecting the store locations and the properties in which the company rents. This distribution is an important parameter in the service the Israeli consumer expects and it comprises an important part of the company’s success in the industry and an advantage in negotiations with property owners.</a:t>
            </a:r>
          </a:p>
          <a:p>
            <a:pPr marL="342900" lvl="0" indent="-342900">
              <a:buFont typeface="Wingdings" panose="05000000000000000000" pitchFamily="2" charset="2"/>
              <a:buChar char="v"/>
            </a:pPr>
            <a:endParaRPr lang="en-US" sz="2000" dirty="0"/>
          </a:p>
          <a:p>
            <a:pPr marL="342900" lvl="0" indent="-342900">
              <a:buFont typeface="Wingdings" panose="05000000000000000000" pitchFamily="2" charset="2"/>
              <a:buChar char="v"/>
            </a:pPr>
            <a:r>
              <a:rPr lang="en-US" sz="2000" b="1" dirty="0"/>
              <a:t>Branding</a:t>
            </a:r>
            <a:r>
              <a:rPr lang="en-US" sz="2000" dirty="0"/>
              <a:t> – The chain is perceived as prestigious due to the shopping experience (standardized and meticulous store design) and the large and high quality collection.</a:t>
            </a:r>
          </a:p>
          <a:p>
            <a:pPr marL="342900" lvl="0" indent="-342900">
              <a:buFont typeface="Wingdings" panose="05000000000000000000" pitchFamily="2" charset="2"/>
              <a:buChar char="v"/>
            </a:pPr>
            <a:endParaRPr lang="en-US" sz="2000" dirty="0"/>
          </a:p>
          <a:p>
            <a:pPr marL="342900" lvl="0" indent="-342900">
              <a:buFont typeface="Wingdings" panose="05000000000000000000" pitchFamily="2" charset="2"/>
              <a:buChar char="v"/>
            </a:pPr>
            <a:r>
              <a:rPr lang="en-US" sz="2000" b="1" dirty="0"/>
              <a:t>Service</a:t>
            </a:r>
            <a:r>
              <a:rPr lang="en-US" sz="2000" dirty="0"/>
              <a:t> – The company provides its customers with reliable, professional and efficient service at the highest level, which is supported by a service and repair center. The company sees customer service as an integral and important part of its relationship with its customers.</a:t>
            </a:r>
          </a:p>
          <a:p>
            <a:pPr marL="342900" indent="-342900">
              <a:lnSpc>
                <a:spcPct val="90000"/>
              </a:lnSpc>
              <a:buFont typeface="Wingdings" panose="05000000000000000000" pitchFamily="2" charset="2"/>
              <a:buChar char="v"/>
            </a:pPr>
            <a:endParaRPr lang="he-IL" sz="2000" dirty="0"/>
          </a:p>
        </p:txBody>
      </p:sp>
    </p:spTree>
    <p:extLst>
      <p:ext uri="{BB962C8B-B14F-4D97-AF65-F5344CB8AC3E}">
        <p14:creationId xmlns:p14="http://schemas.microsoft.com/office/powerpoint/2010/main" val="3900767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מציין מיקום תוכן 3"/>
          <p:cNvSpPr>
            <a:spLocks noGrp="1"/>
          </p:cNvSpPr>
          <p:nvPr>
            <p:ph sz="half" idx="2"/>
          </p:nvPr>
        </p:nvSpPr>
        <p:spPr>
          <a:xfrm>
            <a:off x="477788" y="1196753"/>
            <a:ext cx="11161240" cy="5400600"/>
          </a:xfrm>
        </p:spPr>
        <p:txBody>
          <a:bodyPr>
            <a:normAutofit/>
          </a:bodyPr>
          <a:lstStyle/>
          <a:p>
            <a:pPr lvl="0" algn="l" rtl="0">
              <a:lnSpc>
                <a:spcPct val="110000"/>
              </a:lnSpc>
              <a:buFont typeface="Wingdings" panose="05000000000000000000" pitchFamily="2" charset="2"/>
              <a:buChar char="v"/>
            </a:pPr>
            <a:r>
              <a:rPr lang="en-US" sz="2000" b="1" dirty="0">
                <a:latin typeface="+mn-lt"/>
              </a:rPr>
              <a:t>Customer loyalty</a:t>
            </a:r>
            <a:r>
              <a:rPr lang="en-US" sz="2000" dirty="0">
                <a:latin typeface="+mn-lt"/>
              </a:rPr>
              <a:t> – The majority of customers in the industry choose to buy at a store that offers the best price or the best discount. However, customers are also seeking a brand that they perceive to be good quality even if it is relatively expensive compared to similar products. Thanks to the Customer Club, advertising in the various media, and offering significant discounts, the company has managed to maintain high customer loyalty. As stated, approx. 80% of the company’s sales are made to returning customers in the Customer Club.</a:t>
            </a:r>
          </a:p>
          <a:p>
            <a:pPr lvl="0" algn="l" rtl="0">
              <a:lnSpc>
                <a:spcPct val="110000"/>
              </a:lnSpc>
              <a:buFont typeface="Wingdings" panose="05000000000000000000" pitchFamily="2" charset="2"/>
              <a:buChar char="v"/>
            </a:pPr>
            <a:endParaRPr lang="en-US" sz="2000" dirty="0">
              <a:latin typeface="+mn-lt"/>
            </a:endParaRPr>
          </a:p>
          <a:p>
            <a:pPr lvl="0" algn="just" rtl="0">
              <a:buFont typeface="Wingdings" panose="05000000000000000000" pitchFamily="2" charset="2"/>
              <a:buChar char="v"/>
            </a:pPr>
            <a:r>
              <a:rPr lang="en-US" sz="2000" dirty="0">
                <a:latin typeface="+mn-lt"/>
              </a:rPr>
              <a:t>In light of the company’s presence throughout the industry’s value chain (manufacturing, importing and distribution), Omtime can enter a variety of additional areas of business with minimal barriers and at a high response time. Moreover, since the company dominates the entire value chain, it can customize each part of the chain according to its needs.</a:t>
            </a:r>
          </a:p>
          <a:p>
            <a:pPr algn="just" rtl="0">
              <a:buFont typeface="Wingdings" panose="05000000000000000000" pitchFamily="2" charset="2"/>
              <a:buChar char="v"/>
            </a:pPr>
            <a:endParaRPr lang="en-US" sz="2000" dirty="0">
              <a:latin typeface="+mn-lt"/>
            </a:endParaRPr>
          </a:p>
          <a:p>
            <a:pPr lvl="0" algn="l" rtl="0">
              <a:lnSpc>
                <a:spcPct val="110000"/>
              </a:lnSpc>
              <a:buFont typeface="Wingdings" panose="05000000000000000000" pitchFamily="2" charset="2"/>
              <a:buChar char="v"/>
            </a:pPr>
            <a:endParaRPr lang="en-US" sz="2000" dirty="0">
              <a:latin typeface="+mn-lt"/>
            </a:endParaRPr>
          </a:p>
          <a:p>
            <a:pPr algn="l" rtl="0">
              <a:lnSpc>
                <a:spcPct val="110000"/>
              </a:lnSpc>
              <a:buFont typeface="Wingdings" panose="05000000000000000000" pitchFamily="2" charset="2"/>
              <a:buChar char="v"/>
            </a:pPr>
            <a:endParaRPr lang="he-IL" sz="2000" dirty="0">
              <a:latin typeface="+mn-lt"/>
            </a:endParaRPr>
          </a:p>
        </p:txBody>
      </p:sp>
    </p:spTree>
    <p:extLst>
      <p:ext uri="{BB962C8B-B14F-4D97-AF65-F5344CB8AC3E}">
        <p14:creationId xmlns:p14="http://schemas.microsoft.com/office/powerpoint/2010/main" val="2571962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pPr algn="l" rtl="0"/>
            <a:r>
              <a:rPr lang="en-US" b="1" dirty="0">
                <a:latin typeface="+mj-lt"/>
              </a:rPr>
              <a:t>Royalty’s Positioning in the Industry</a:t>
            </a:r>
            <a:br>
              <a:rPr lang="en-US" dirty="0">
                <a:latin typeface="+mj-lt"/>
              </a:rPr>
            </a:br>
            <a:endParaRPr lang="he-IL" dirty="0">
              <a:latin typeface="+mj-lt"/>
            </a:endParaRPr>
          </a:p>
        </p:txBody>
      </p:sp>
      <p:sp>
        <p:nvSpPr>
          <p:cNvPr id="4" name="מציין מיקום תוכן 3"/>
          <p:cNvSpPr>
            <a:spLocks noGrp="1"/>
          </p:cNvSpPr>
          <p:nvPr>
            <p:ph sz="half" idx="2"/>
          </p:nvPr>
        </p:nvSpPr>
        <p:spPr>
          <a:xfrm>
            <a:off x="-170284" y="1124744"/>
            <a:ext cx="11999068" cy="1600199"/>
          </a:xfrm>
        </p:spPr>
        <p:txBody>
          <a:bodyPr>
            <a:normAutofit/>
          </a:bodyPr>
          <a:lstStyle/>
          <a:p>
            <a:r>
              <a:rPr lang="en-US" sz="2200" b="1" dirty="0">
                <a:latin typeface="Segoe UI Semilight" panose="020B0402040204020203" pitchFamily="34" charset="0"/>
                <a:cs typeface="Segoe UI Semilight" panose="020B0402040204020203" pitchFamily="34" charset="0"/>
              </a:rPr>
              <a:t>Royalty appeals to the largest segment of customers and has the broadest coverage in Israel</a:t>
            </a:r>
            <a:endParaRPr lang="en-US" sz="2200" dirty="0">
              <a:latin typeface="Segoe UI Semilight" panose="020B0402040204020203" pitchFamily="34" charset="0"/>
              <a:cs typeface="Segoe UI Semilight" panose="020B0402040204020203" pitchFamily="34" charset="0"/>
            </a:endParaRPr>
          </a:p>
          <a:p>
            <a:endParaRPr lang="he-IL" sz="2200" dirty="0">
              <a:latin typeface="Segoe UI Semilight" panose="020B0402040204020203" pitchFamily="34" charset="0"/>
              <a:cs typeface="Segoe UI Semilight" panose="020B0402040204020203" pitchFamily="34" charset="0"/>
            </a:endParaRPr>
          </a:p>
        </p:txBody>
      </p:sp>
      <p:cxnSp>
        <p:nvCxnSpPr>
          <p:cNvPr id="19" name="מחבר ישר 18"/>
          <p:cNvCxnSpPr/>
          <p:nvPr/>
        </p:nvCxnSpPr>
        <p:spPr>
          <a:xfrm>
            <a:off x="1557908" y="2060848"/>
            <a:ext cx="0" cy="4032448"/>
          </a:xfrm>
          <a:prstGeom prst="line">
            <a:avLst/>
          </a:prstGeom>
          <a:ln>
            <a:solidFill>
              <a:schemeClr val="accent1">
                <a:lumMod val="40000"/>
                <a:lumOff val="60000"/>
              </a:schemeClr>
            </a:solidFill>
          </a:ln>
        </p:spPr>
        <p:style>
          <a:lnRef idx="1">
            <a:schemeClr val="accent1"/>
          </a:lnRef>
          <a:fillRef idx="0">
            <a:schemeClr val="accent1"/>
          </a:fillRef>
          <a:effectRef idx="0">
            <a:schemeClr val="accent1"/>
          </a:effectRef>
          <a:fontRef idx="minor">
            <a:schemeClr val="tx1"/>
          </a:fontRef>
        </p:style>
      </p:cxnSp>
      <p:cxnSp>
        <p:nvCxnSpPr>
          <p:cNvPr id="20" name="מחבר ישר 19"/>
          <p:cNvCxnSpPr/>
          <p:nvPr/>
        </p:nvCxnSpPr>
        <p:spPr>
          <a:xfrm flipH="1">
            <a:off x="1557908" y="6021288"/>
            <a:ext cx="9721080" cy="72008"/>
          </a:xfrm>
          <a:prstGeom prst="line">
            <a:avLst/>
          </a:prstGeom>
          <a:ln>
            <a:solidFill>
              <a:schemeClr val="accent1">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rot="16200000">
            <a:off x="-375591" y="3646974"/>
            <a:ext cx="2944744" cy="348557"/>
          </a:xfrm>
          <a:prstGeom prst="rect">
            <a:avLst/>
          </a:prstGeom>
          <a:noFill/>
        </p:spPr>
        <p:txBody>
          <a:bodyPr wrap="square" rtlCol="1">
            <a:spAutoFit/>
          </a:bodyPr>
          <a:lstStyle/>
          <a:p>
            <a:pPr>
              <a:lnSpc>
                <a:spcPct val="90000"/>
              </a:lnSpc>
            </a:pPr>
            <a:r>
              <a:rPr lang="en-US" b="1" dirty="0">
                <a:latin typeface="Browallia New" panose="020B0604020202020204" pitchFamily="34" charset="-34"/>
                <a:cs typeface="Browallia New" panose="020B0604020202020204" pitchFamily="34" charset="-34"/>
              </a:rPr>
              <a:t>Distribution – Number of Branches </a:t>
            </a:r>
            <a:endParaRPr lang="he-IL" dirty="0">
              <a:latin typeface="Browallia New" panose="020B0604020202020204" pitchFamily="34" charset="-34"/>
            </a:endParaRPr>
          </a:p>
        </p:txBody>
      </p:sp>
      <p:sp>
        <p:nvSpPr>
          <p:cNvPr id="24" name="TextBox 23"/>
          <p:cNvSpPr txBox="1"/>
          <p:nvPr/>
        </p:nvSpPr>
        <p:spPr>
          <a:xfrm>
            <a:off x="5158308" y="6509443"/>
            <a:ext cx="2061783" cy="348557"/>
          </a:xfrm>
          <a:prstGeom prst="rect">
            <a:avLst/>
          </a:prstGeom>
          <a:noFill/>
        </p:spPr>
        <p:txBody>
          <a:bodyPr wrap="none" rtlCol="1">
            <a:spAutoFit/>
          </a:bodyPr>
          <a:lstStyle/>
          <a:p>
            <a:pPr>
              <a:lnSpc>
                <a:spcPct val="90000"/>
              </a:lnSpc>
            </a:pPr>
            <a:r>
              <a:rPr lang="en-US" b="1" dirty="0">
                <a:latin typeface="Browallia New" panose="020B0604020202020204" pitchFamily="34" charset="-34"/>
                <a:cs typeface="Browallia New" panose="020B0604020202020204" pitchFamily="34" charset="-34"/>
              </a:rPr>
              <a:t>Branding and Price Range</a:t>
            </a:r>
            <a:endParaRPr lang="he-IL" b="1" dirty="0">
              <a:latin typeface="Browallia New" panose="020B0604020202020204" pitchFamily="34" charset="-34"/>
              <a:cs typeface="Browallia New" panose="020B0604020202020204" pitchFamily="34" charset="-34"/>
            </a:endParaRPr>
          </a:p>
        </p:txBody>
      </p:sp>
      <p:sp>
        <p:nvSpPr>
          <p:cNvPr id="25" name="TextBox 24"/>
          <p:cNvSpPr txBox="1"/>
          <p:nvPr/>
        </p:nvSpPr>
        <p:spPr>
          <a:xfrm>
            <a:off x="1413892" y="6165304"/>
            <a:ext cx="758541" cy="348557"/>
          </a:xfrm>
          <a:prstGeom prst="rect">
            <a:avLst/>
          </a:prstGeom>
          <a:noFill/>
        </p:spPr>
        <p:txBody>
          <a:bodyPr wrap="none" rtlCol="1">
            <a:spAutoFit/>
          </a:bodyPr>
          <a:lstStyle/>
          <a:p>
            <a:pPr>
              <a:lnSpc>
                <a:spcPct val="90000"/>
              </a:lnSpc>
            </a:pPr>
            <a:r>
              <a:rPr lang="en-US" b="1" dirty="0">
                <a:latin typeface="Browallia New" panose="020B0604020202020204" pitchFamily="34" charset="-34"/>
                <a:cs typeface="Browallia New" panose="020B0604020202020204" pitchFamily="34" charset="-34"/>
              </a:rPr>
              <a:t>Fashion</a:t>
            </a:r>
            <a:endParaRPr lang="he-IL" b="1" dirty="0">
              <a:latin typeface="Browallia New" panose="020B0604020202020204" pitchFamily="34" charset="-34"/>
              <a:cs typeface="Browallia New" panose="020B0604020202020204" pitchFamily="34" charset="-34"/>
            </a:endParaRPr>
          </a:p>
        </p:txBody>
      </p:sp>
      <p:sp>
        <p:nvSpPr>
          <p:cNvPr id="26" name="TextBox 25"/>
          <p:cNvSpPr txBox="1"/>
          <p:nvPr/>
        </p:nvSpPr>
        <p:spPr>
          <a:xfrm>
            <a:off x="11062964" y="6021288"/>
            <a:ext cx="777777" cy="348557"/>
          </a:xfrm>
          <a:prstGeom prst="rect">
            <a:avLst/>
          </a:prstGeom>
          <a:noFill/>
        </p:spPr>
        <p:txBody>
          <a:bodyPr wrap="none" rtlCol="1">
            <a:spAutoFit/>
          </a:bodyPr>
          <a:lstStyle/>
          <a:p>
            <a:pPr>
              <a:lnSpc>
                <a:spcPct val="90000"/>
              </a:lnSpc>
            </a:pPr>
            <a:r>
              <a:rPr lang="en-US" b="1" dirty="0">
                <a:latin typeface="Browallia New" panose="020B0604020202020204" pitchFamily="34" charset="-34"/>
                <a:cs typeface="Browallia New" panose="020B0604020202020204" pitchFamily="34" charset="-34"/>
              </a:rPr>
              <a:t>Prestige</a:t>
            </a:r>
            <a:endParaRPr lang="he-IL" b="1" dirty="0">
              <a:latin typeface="Browallia New" panose="020B0604020202020204" pitchFamily="34" charset="-34"/>
              <a:cs typeface="Browallia New" panose="020B0604020202020204" pitchFamily="34" charset="-34"/>
            </a:endParaRPr>
          </a:p>
        </p:txBody>
      </p:sp>
      <p:sp>
        <p:nvSpPr>
          <p:cNvPr id="28" name="אליפסה 27"/>
          <p:cNvSpPr/>
          <p:nvPr/>
        </p:nvSpPr>
        <p:spPr>
          <a:xfrm>
            <a:off x="2494012" y="1844824"/>
            <a:ext cx="1800200" cy="648072"/>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he-IL" sz="2400"/>
          </a:p>
        </p:txBody>
      </p:sp>
      <p:pic>
        <p:nvPicPr>
          <p:cNvPr id="29" name="תמונה 28"/>
          <p:cNvPicPr>
            <a:picLocks noChangeAspect="1"/>
          </p:cNvPicPr>
          <p:nvPr/>
        </p:nvPicPr>
        <p:blipFill rotWithShape="1">
          <a:blip r:embed="rId2">
            <a:extLst>
              <a:ext uri="{BEBA8EAE-BF5A-486C-A8C5-ECC9F3942E4B}">
                <a14:imgProps xmlns:a14="http://schemas.microsoft.com/office/drawing/2010/main">
                  <a14:imgLayer r:embed="rId3">
                    <a14:imgEffect>
                      <a14:backgroundRemoval t="27500" b="72500" l="1887" r="95755">
                        <a14:foregroundMark x1="49057" y1="44375" x2="49057" y2="44375"/>
                        <a14:foregroundMark x1="35849" y1="47500" x2="35849" y2="47500"/>
                        <a14:foregroundMark x1="6132" y1="51875" x2="6132" y2="51875"/>
                        <a14:foregroundMark x1="92453" y1="48750" x2="92453" y2="48750"/>
                      </a14:backgroundRemoval>
                    </a14:imgEffect>
                  </a14:imgLayer>
                </a14:imgProps>
              </a:ext>
              <a:ext uri="{28A0092B-C50C-407E-A947-70E740481C1C}">
                <a14:useLocalDpi xmlns:a14="http://schemas.microsoft.com/office/drawing/2010/main" val="0"/>
              </a:ext>
            </a:extLst>
          </a:blip>
          <a:srcRect t="25247" b="25811"/>
          <a:stretch/>
        </p:blipFill>
        <p:spPr>
          <a:xfrm>
            <a:off x="2638028" y="1916832"/>
            <a:ext cx="1637657" cy="604911"/>
          </a:xfrm>
          <a:prstGeom prst="rect">
            <a:avLst/>
          </a:prstGeom>
        </p:spPr>
      </p:pic>
      <p:sp>
        <p:nvSpPr>
          <p:cNvPr id="30" name="אליפסה 29"/>
          <p:cNvSpPr/>
          <p:nvPr/>
        </p:nvSpPr>
        <p:spPr>
          <a:xfrm>
            <a:off x="3358108" y="2780928"/>
            <a:ext cx="1584176" cy="792088"/>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he-IL" sz="2400"/>
          </a:p>
        </p:txBody>
      </p:sp>
      <p:pic>
        <p:nvPicPr>
          <p:cNvPr id="31" name="תמונה 30"/>
          <p:cNvPicPr>
            <a:picLocks noChangeAspect="1"/>
          </p:cNvPicPr>
          <p:nvPr/>
        </p:nvPicPr>
        <p:blipFill rotWithShape="1">
          <a:blip r:embed="rId4">
            <a:extLst>
              <a:ext uri="{28A0092B-C50C-407E-A947-70E740481C1C}">
                <a14:useLocalDpi xmlns:a14="http://schemas.microsoft.com/office/drawing/2010/main" val="0"/>
              </a:ext>
            </a:extLst>
          </a:blip>
          <a:srcRect l="29387" r="28106"/>
          <a:stretch/>
        </p:blipFill>
        <p:spPr>
          <a:xfrm>
            <a:off x="3790156" y="2852936"/>
            <a:ext cx="729329" cy="711430"/>
          </a:xfrm>
          <a:prstGeom prst="rect">
            <a:avLst/>
          </a:prstGeom>
        </p:spPr>
      </p:pic>
      <p:sp>
        <p:nvSpPr>
          <p:cNvPr id="32" name="אליפסה 31"/>
          <p:cNvSpPr/>
          <p:nvPr/>
        </p:nvSpPr>
        <p:spPr>
          <a:xfrm>
            <a:off x="10198868" y="4149080"/>
            <a:ext cx="1368152" cy="576064"/>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he-IL" sz="2400"/>
          </a:p>
        </p:txBody>
      </p:sp>
      <p:pic>
        <p:nvPicPr>
          <p:cNvPr id="33" name="תמונה 32"/>
          <p:cNvPicPr>
            <a:picLocks noChangeAspect="1"/>
          </p:cNvPicPr>
          <p:nvPr/>
        </p:nvPicPr>
        <p:blipFill rotWithShape="1">
          <a:blip r:embed="rId5">
            <a:extLst>
              <a:ext uri="{BEBA8EAE-BF5A-486C-A8C5-ECC9F3942E4B}">
                <a14:imgProps xmlns:a14="http://schemas.microsoft.com/office/drawing/2010/main">
                  <a14:imgLayer r:embed="rId6">
                    <a14:imgEffect>
                      <a14:backgroundRemoval t="10000" b="64000" l="1000" r="98000">
                        <a14:foregroundMark x1="43000" y1="45000" x2="43000" y2="45000"/>
                        <a14:foregroundMark x1="73500" y1="47000" x2="73500" y2="47000"/>
                        <a14:foregroundMark x1="98000" y1="48000" x2="98000" y2="48000"/>
                        <a14:foregroundMark x1="30000" y1="47000" x2="30000" y2="47000"/>
                        <a14:foregroundMark x1="9000" y1="49500" x2="9000" y2="49500"/>
                        <a14:foregroundMark x1="22500" y1="55500" x2="22500" y2="55500"/>
                      </a14:backgroundRemoval>
                    </a14:imgEffect>
                  </a14:imgLayer>
                </a14:imgProps>
              </a:ext>
              <a:ext uri="{28A0092B-C50C-407E-A947-70E740481C1C}">
                <a14:useLocalDpi xmlns:a14="http://schemas.microsoft.com/office/drawing/2010/main" val="0"/>
              </a:ext>
            </a:extLst>
          </a:blip>
          <a:srcRect t="32209" b="28633"/>
          <a:stretch/>
        </p:blipFill>
        <p:spPr>
          <a:xfrm>
            <a:off x="10342884" y="4221088"/>
            <a:ext cx="1152128" cy="451148"/>
          </a:xfrm>
          <a:prstGeom prst="rect">
            <a:avLst/>
          </a:prstGeom>
        </p:spPr>
      </p:pic>
      <p:sp>
        <p:nvSpPr>
          <p:cNvPr id="34" name="אליפסה 33"/>
          <p:cNvSpPr/>
          <p:nvPr/>
        </p:nvSpPr>
        <p:spPr>
          <a:xfrm>
            <a:off x="4438228" y="3573016"/>
            <a:ext cx="1440160" cy="576064"/>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he-IL" sz="2400"/>
          </a:p>
        </p:txBody>
      </p:sp>
      <p:pic>
        <p:nvPicPr>
          <p:cNvPr id="35" name="תמונה 3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50796" y="4725144"/>
            <a:ext cx="1407863" cy="648841"/>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36" name="תמונה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694812" y="5373216"/>
            <a:ext cx="1224136" cy="674349"/>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0" name="תמונה 39"/>
          <p:cNvPicPr>
            <a:picLocks noChangeAspect="1"/>
          </p:cNvPicPr>
          <p:nvPr/>
        </p:nvPicPr>
        <p:blipFill>
          <a:blip r:embed="rId9" cstate="print">
            <a:extLst>
              <a:ext uri="{BEBA8EAE-BF5A-486C-A8C5-ECC9F3942E4B}">
                <a14:imgProps xmlns:a14="http://schemas.microsoft.com/office/drawing/2010/main">
                  <a14:imgLayer r:embed="rId10">
                    <a14:imgEffect>
                      <a14:backgroundRemoval t="10000" b="90000" l="10000" r="90000">
                        <a14:foregroundMark x1="56892" y1="35385" x2="56892" y2="35385"/>
                        <a14:foregroundMark x1="50135" y1="30769" x2="50135" y2="30769"/>
                        <a14:foregroundMark x1="42297" y1="37692" x2="42297" y2="37692"/>
                        <a14:foregroundMark x1="35000" y1="33077" x2="35000" y2="33077"/>
                      </a14:backgroundRemoval>
                    </a14:imgEffect>
                  </a14:imgLayer>
                </a14:imgProps>
              </a:ext>
              <a:ext uri="{28A0092B-C50C-407E-A947-70E740481C1C}">
                <a14:useLocalDpi xmlns:a14="http://schemas.microsoft.com/office/drawing/2010/main" val="0"/>
              </a:ext>
            </a:extLst>
          </a:blip>
          <a:stretch>
            <a:fillRect/>
          </a:stretch>
        </p:blipFill>
        <p:spPr>
          <a:xfrm>
            <a:off x="3646140" y="3645024"/>
            <a:ext cx="2949583" cy="518170"/>
          </a:xfrm>
          <a:prstGeom prst="rect">
            <a:avLst/>
          </a:prstGeom>
        </p:spPr>
      </p:pic>
      <p:sp>
        <p:nvSpPr>
          <p:cNvPr id="41" name="אליפסה 40"/>
          <p:cNvSpPr/>
          <p:nvPr/>
        </p:nvSpPr>
        <p:spPr>
          <a:xfrm>
            <a:off x="3070076" y="3933056"/>
            <a:ext cx="1656184" cy="648072"/>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he-IL" sz="2400"/>
          </a:p>
        </p:txBody>
      </p:sp>
      <p:pic>
        <p:nvPicPr>
          <p:cNvPr id="42" name="תמונה 41"/>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286100" y="4005064"/>
            <a:ext cx="1167700" cy="476644"/>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3" name="תמונה 4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926060" y="4581128"/>
            <a:ext cx="1324653" cy="794792"/>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4" name="תמונה 4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6526460" y="3933056"/>
            <a:ext cx="1557338" cy="790575"/>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7" name="תמונה 46"/>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886500" y="4725144"/>
            <a:ext cx="1317711" cy="546368"/>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8" name="תמונה 47"/>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6886500" y="5301208"/>
            <a:ext cx="657225" cy="38100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9" name="תמונה 48"/>
          <p:cNvPicPr>
            <a:picLocks noChangeAspect="1"/>
          </p:cNvPicPr>
          <p:nvPr/>
        </p:nvPicPr>
        <p:blipFill rotWithShape="1">
          <a:blip r:embed="rId16" cstate="print">
            <a:extLst>
              <a:ext uri="{28A0092B-C50C-407E-A947-70E740481C1C}">
                <a14:useLocalDpi xmlns:a14="http://schemas.microsoft.com/office/drawing/2010/main" val="0"/>
              </a:ext>
            </a:extLst>
          </a:blip>
          <a:srcRect l="22398" t="-1102" r="25128" b="1102"/>
          <a:stretch/>
        </p:blipFill>
        <p:spPr>
          <a:xfrm>
            <a:off x="5446340" y="5589240"/>
            <a:ext cx="1311068" cy="438938"/>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0" name="תמונה 49"/>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4438228" y="5229200"/>
            <a:ext cx="910627" cy="377577"/>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3" name="אליפסה 52"/>
          <p:cNvSpPr/>
          <p:nvPr/>
        </p:nvSpPr>
        <p:spPr>
          <a:xfrm>
            <a:off x="6958508" y="1988840"/>
            <a:ext cx="3600400" cy="1728192"/>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he-IL" sz="2400"/>
          </a:p>
        </p:txBody>
      </p:sp>
      <p:pic>
        <p:nvPicPr>
          <p:cNvPr id="54" name="תמונה 53"/>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7534572" y="2348880"/>
            <a:ext cx="2520280" cy="965044"/>
          </a:xfrm>
          <a:prstGeom prst="rect">
            <a:avLst/>
          </a:prstGeom>
        </p:spPr>
      </p:pic>
    </p:spTree>
    <p:extLst>
      <p:ext uri="{BB962C8B-B14F-4D97-AF65-F5344CB8AC3E}">
        <p14:creationId xmlns:p14="http://schemas.microsoft.com/office/powerpoint/2010/main" val="1430045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293812" y="908720"/>
            <a:ext cx="9601200" cy="615280"/>
          </a:xfrm>
        </p:spPr>
        <p:txBody>
          <a:bodyPr/>
          <a:lstStyle/>
          <a:p>
            <a:pPr algn="l" rtl="0"/>
            <a:r>
              <a:rPr lang="en-US" b="1" dirty="0">
                <a:latin typeface="+mj-lt"/>
              </a:rPr>
              <a:t>Growth Engines</a:t>
            </a:r>
            <a:endParaRPr lang="he-IL" dirty="0">
              <a:latin typeface="+mj-lt"/>
            </a:endParaRPr>
          </a:p>
        </p:txBody>
      </p:sp>
      <p:graphicFrame>
        <p:nvGraphicFramePr>
          <p:cNvPr id="16" name="דיאגרמה 15"/>
          <p:cNvGraphicFramePr/>
          <p:nvPr>
            <p:extLst>
              <p:ext uri="{D42A27DB-BD31-4B8C-83A1-F6EECF244321}">
                <p14:modId xmlns:p14="http://schemas.microsoft.com/office/powerpoint/2010/main" val="2915946896"/>
              </p:ext>
            </p:extLst>
          </p:nvPr>
        </p:nvGraphicFramePr>
        <p:xfrm>
          <a:off x="837829" y="1772816"/>
          <a:ext cx="4824535" cy="2907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7" name="דיאגרמה 16"/>
          <p:cNvGraphicFramePr/>
          <p:nvPr>
            <p:extLst>
              <p:ext uri="{D42A27DB-BD31-4B8C-83A1-F6EECF244321}">
                <p14:modId xmlns:p14="http://schemas.microsoft.com/office/powerpoint/2010/main" val="842886114"/>
              </p:ext>
            </p:extLst>
          </p:nvPr>
        </p:nvGraphicFramePr>
        <p:xfrm>
          <a:off x="6670476" y="1844824"/>
          <a:ext cx="4824536" cy="280831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10917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מציין מיקום תוכן 4"/>
          <p:cNvGraphicFramePr>
            <a:graphicFrameLocks noGrp="1"/>
          </p:cNvGraphicFramePr>
          <p:nvPr>
            <p:ph sz="half" idx="1"/>
            <p:extLst>
              <p:ext uri="{D42A27DB-BD31-4B8C-83A1-F6EECF244321}">
                <p14:modId xmlns:p14="http://schemas.microsoft.com/office/powerpoint/2010/main" val="2177101159"/>
              </p:ext>
            </p:extLst>
          </p:nvPr>
        </p:nvGraphicFramePr>
        <p:xfrm>
          <a:off x="7174532" y="1772816"/>
          <a:ext cx="4648199" cy="4343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מציין מיקום תוכן 4"/>
          <p:cNvGraphicFramePr>
            <a:graphicFrameLocks noGrp="1"/>
          </p:cNvGraphicFramePr>
          <p:nvPr>
            <p:ph sz="half" idx="1"/>
            <p:extLst>
              <p:ext uri="{D42A27DB-BD31-4B8C-83A1-F6EECF244321}">
                <p14:modId xmlns:p14="http://schemas.microsoft.com/office/powerpoint/2010/main" val="1009924032"/>
              </p:ext>
            </p:extLst>
          </p:nvPr>
        </p:nvGraphicFramePr>
        <p:xfrm>
          <a:off x="693812" y="1124744"/>
          <a:ext cx="11161240" cy="54006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492612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דיאגרמה 18"/>
          <p:cNvGraphicFramePr/>
          <p:nvPr>
            <p:extLst>
              <p:ext uri="{D42A27DB-BD31-4B8C-83A1-F6EECF244321}">
                <p14:modId xmlns:p14="http://schemas.microsoft.com/office/powerpoint/2010/main" val="3745076420"/>
              </p:ext>
            </p:extLst>
          </p:nvPr>
        </p:nvGraphicFramePr>
        <p:xfrm>
          <a:off x="1629916" y="4221088"/>
          <a:ext cx="4680520" cy="23195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6" name="דיאגרמה 15"/>
          <p:cNvGraphicFramePr/>
          <p:nvPr>
            <p:extLst>
              <p:ext uri="{D42A27DB-BD31-4B8C-83A1-F6EECF244321}">
                <p14:modId xmlns:p14="http://schemas.microsoft.com/office/powerpoint/2010/main" val="3797197861"/>
              </p:ext>
            </p:extLst>
          </p:nvPr>
        </p:nvGraphicFramePr>
        <p:xfrm>
          <a:off x="6166420" y="3284984"/>
          <a:ext cx="4968552" cy="428602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3" name="דיאגרמה 12"/>
          <p:cNvGraphicFramePr/>
          <p:nvPr>
            <p:extLst>
              <p:ext uri="{D42A27DB-BD31-4B8C-83A1-F6EECF244321}">
                <p14:modId xmlns:p14="http://schemas.microsoft.com/office/powerpoint/2010/main" val="438051386"/>
              </p:ext>
            </p:extLst>
          </p:nvPr>
        </p:nvGraphicFramePr>
        <p:xfrm>
          <a:off x="2205980" y="13648"/>
          <a:ext cx="6984776" cy="399761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417579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pPr algn="l"/>
            <a:r>
              <a:rPr lang="en-US" b="1" dirty="0"/>
              <a:t>Appendix</a:t>
            </a:r>
            <a:br>
              <a:rPr lang="en-US" dirty="0"/>
            </a:br>
            <a:endParaRPr lang="he-IL" dirty="0"/>
          </a:p>
        </p:txBody>
      </p:sp>
      <p:sp>
        <p:nvSpPr>
          <p:cNvPr id="5" name="מלבן 4"/>
          <p:cNvSpPr/>
          <p:nvPr/>
        </p:nvSpPr>
        <p:spPr>
          <a:xfrm>
            <a:off x="1557908" y="1268760"/>
            <a:ext cx="1843774" cy="489749"/>
          </a:xfrm>
          <a:prstGeom prst="rect">
            <a:avLst/>
          </a:prstGeom>
        </p:spPr>
        <p:txBody>
          <a:bodyPr wrap="none">
            <a:spAutoFit/>
          </a:bodyPr>
          <a:lstStyle/>
          <a:p>
            <a:pPr>
              <a:lnSpc>
                <a:spcPct val="115000"/>
              </a:lnSpc>
              <a:spcAft>
                <a:spcPts val="1000"/>
              </a:spcAft>
            </a:pPr>
            <a:r>
              <a:rPr lang="en-US" sz="2400" b="1" dirty="0">
                <a:latin typeface="Arial" panose="020B0604020202020204" pitchFamily="34" charset="0"/>
                <a:ea typeface="Calibri" panose="020F0502020204030204" pitchFamily="34" charset="0"/>
                <a:cs typeface="Arial" panose="020B0604020202020204" pitchFamily="34" charset="0"/>
              </a:rPr>
              <a:t>Key People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מלבן 5"/>
          <p:cNvSpPr/>
          <p:nvPr/>
        </p:nvSpPr>
        <p:spPr>
          <a:xfrm>
            <a:off x="2998068" y="2204864"/>
            <a:ext cx="6092825" cy="1941557"/>
          </a:xfrm>
          <a:prstGeom prst="rect">
            <a:avLst/>
          </a:prstGeom>
        </p:spPr>
        <p:txBody>
          <a:bodyPr>
            <a:spAutoFit/>
          </a:bodyPr>
          <a:lstStyle/>
          <a:p>
            <a:pPr>
              <a:lnSpc>
                <a:spcPct val="115000"/>
              </a:lnSpc>
              <a:spcAft>
                <a:spcPts val="1000"/>
              </a:spcAft>
            </a:pPr>
            <a:r>
              <a:rPr lang="en-US" b="1" dirty="0">
                <a:solidFill>
                  <a:srgbClr val="C00000"/>
                </a:solidFill>
                <a:latin typeface="Arial" panose="020B0604020202020204" pitchFamily="34" charset="0"/>
                <a:ea typeface="Calibri" panose="020F0502020204030204" pitchFamily="34" charset="0"/>
                <a:cs typeface="Arial" panose="020B0604020202020204" pitchFamily="34" charset="0"/>
              </a:rPr>
              <a:t>Uri Falach</a:t>
            </a:r>
          </a:p>
          <a:p>
            <a:pPr>
              <a:lnSpc>
                <a:spcPct val="115000"/>
              </a:lnSpc>
              <a:spcAft>
                <a:spcPts val="1000"/>
              </a:spcAft>
            </a:pPr>
            <a:r>
              <a:rPr lang="en-US" b="1" dirty="0">
                <a:latin typeface="Arial" panose="020B0604020202020204" pitchFamily="34" charset="0"/>
                <a:ea typeface="Calibri" panose="020F0502020204030204" pitchFamily="34" charset="0"/>
                <a:cs typeface="Arial" panose="020B0604020202020204" pitchFamily="34" charset="0"/>
              </a:rPr>
              <a:t>Controlling Shareholder and CEO</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dirty="0">
                <a:latin typeface="Arial" panose="020B0604020202020204" pitchFamily="34" charset="0"/>
                <a:ea typeface="Calibri" panose="020F0502020204030204" pitchFamily="34" charset="0"/>
                <a:cs typeface="Arial" panose="020B0604020202020204" pitchFamily="34" charset="0"/>
              </a:rPr>
              <a:t>Founded the company together with Leah Falach in 1976, has a Bachelor’s degree in Psychology. Served as Deputy Mayor of Bat Yam before he founded the company.</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מלבן 7"/>
          <p:cNvSpPr/>
          <p:nvPr/>
        </p:nvSpPr>
        <p:spPr>
          <a:xfrm>
            <a:off x="2998068" y="4581128"/>
            <a:ext cx="6092825" cy="1623008"/>
          </a:xfrm>
          <a:prstGeom prst="rect">
            <a:avLst/>
          </a:prstGeom>
        </p:spPr>
        <p:txBody>
          <a:bodyPr>
            <a:spAutoFit/>
          </a:bodyPr>
          <a:lstStyle/>
          <a:p>
            <a:pPr>
              <a:lnSpc>
                <a:spcPct val="115000"/>
              </a:lnSpc>
              <a:spcAft>
                <a:spcPts val="1000"/>
              </a:spcAft>
            </a:pPr>
            <a:r>
              <a:rPr lang="en-US" b="1" dirty="0">
                <a:solidFill>
                  <a:srgbClr val="C00000"/>
                </a:solidFill>
                <a:latin typeface="Arial" panose="020B0604020202020204" pitchFamily="34" charset="0"/>
                <a:ea typeface="Calibri" panose="020F0502020204030204" pitchFamily="34" charset="0"/>
                <a:cs typeface="Arial" panose="020B0604020202020204" pitchFamily="34" charset="0"/>
              </a:rPr>
              <a:t>Leah Falach</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b="1" dirty="0">
                <a:latin typeface="Arial" panose="020B0604020202020204" pitchFamily="34" charset="0"/>
                <a:ea typeface="Calibri" panose="020F0502020204030204" pitchFamily="34" charset="0"/>
                <a:cs typeface="Arial" panose="020B0604020202020204" pitchFamily="34" charset="0"/>
              </a:rPr>
              <a:t>Controlling Shareholder</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dirty="0">
                <a:latin typeface="Arial" panose="020B0604020202020204" pitchFamily="34" charset="0"/>
                <a:ea typeface="Calibri" panose="020F0502020204030204" pitchFamily="34" charset="0"/>
                <a:cs typeface="Arial" panose="020B0604020202020204" pitchFamily="34" charset="0"/>
              </a:rPr>
              <a:t>Founded the company together with Uri Falach in 1976. Has a Ph.D.</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91349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1"/>
          <p:cNvSpPr/>
          <p:nvPr/>
        </p:nvSpPr>
        <p:spPr>
          <a:xfrm>
            <a:off x="3646140" y="836712"/>
            <a:ext cx="6092825" cy="2706895"/>
          </a:xfrm>
          <a:prstGeom prst="rect">
            <a:avLst/>
          </a:prstGeom>
        </p:spPr>
        <p:txBody>
          <a:bodyPr>
            <a:spAutoFit/>
          </a:bodyPr>
          <a:lstStyle/>
          <a:p>
            <a:pPr>
              <a:lnSpc>
                <a:spcPct val="115000"/>
              </a:lnSpc>
              <a:spcAft>
                <a:spcPts val="1000"/>
              </a:spcAft>
            </a:pPr>
            <a:r>
              <a:rPr lang="en-US" dirty="0">
                <a:latin typeface="Arial" panose="020B0604020202020204" pitchFamily="34" charset="0"/>
                <a:ea typeface="Calibri" panose="020F0502020204030204" pitchFamily="34" charset="0"/>
                <a:cs typeface="Arial" panose="020B0604020202020204" pitchFamily="34" charset="0"/>
              </a:rPr>
              <a:t> </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b="1" dirty="0">
                <a:solidFill>
                  <a:srgbClr val="C00000"/>
                </a:solidFill>
                <a:latin typeface="Arial" panose="020B0604020202020204" pitchFamily="34" charset="0"/>
                <a:ea typeface="Calibri" panose="020F0502020204030204" pitchFamily="34" charset="0"/>
                <a:cs typeface="Arial" panose="020B0604020202020204" pitchFamily="34" charset="0"/>
              </a:rPr>
              <a:t>Shahal Falach</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b="1" dirty="0">
                <a:latin typeface="Arial" panose="020B0604020202020204" pitchFamily="34" charset="0"/>
                <a:ea typeface="Calibri" panose="020F0502020204030204" pitchFamily="34" charset="0"/>
                <a:cs typeface="Arial" panose="020B0604020202020204" pitchFamily="34" charset="0"/>
              </a:rPr>
              <a:t>VP of Operations and Sales</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dirty="0">
                <a:latin typeface="Arial" panose="020B0604020202020204" pitchFamily="34" charset="0"/>
                <a:ea typeface="Calibri" panose="020F0502020204030204" pitchFamily="34" charset="0"/>
                <a:cs typeface="Arial" panose="020B0604020202020204" pitchFamily="34" charset="0"/>
              </a:rPr>
              <a:t>Joined the company in 1994. Began working at the company as a watchmaker and is currently a VP – responsible for the company’s procurement, design and positioning.</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מלבן 2"/>
          <p:cNvSpPr/>
          <p:nvPr/>
        </p:nvSpPr>
        <p:spPr>
          <a:xfrm>
            <a:off x="3646140" y="4077072"/>
            <a:ext cx="6092825" cy="1623008"/>
          </a:xfrm>
          <a:prstGeom prst="rect">
            <a:avLst/>
          </a:prstGeom>
        </p:spPr>
        <p:txBody>
          <a:bodyPr>
            <a:spAutoFit/>
          </a:bodyPr>
          <a:lstStyle/>
          <a:p>
            <a:pPr>
              <a:lnSpc>
                <a:spcPct val="115000"/>
              </a:lnSpc>
              <a:spcAft>
                <a:spcPts val="1000"/>
              </a:spcAft>
            </a:pPr>
            <a:r>
              <a:rPr lang="en-US" b="1" dirty="0">
                <a:solidFill>
                  <a:srgbClr val="C00000"/>
                </a:solidFill>
                <a:latin typeface="Arial" panose="020B0604020202020204" pitchFamily="34" charset="0"/>
                <a:ea typeface="Calibri" panose="020F0502020204030204" pitchFamily="34" charset="0"/>
                <a:cs typeface="Arial" panose="020B0604020202020204" pitchFamily="34" charset="0"/>
              </a:rPr>
              <a:t>Shuvael Falach</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b="1" dirty="0">
                <a:latin typeface="Arial" panose="020B0604020202020204" pitchFamily="34" charset="0"/>
                <a:ea typeface="Calibri" panose="020F0502020204030204" pitchFamily="34" charset="0"/>
                <a:cs typeface="Arial" panose="020B0604020202020204" pitchFamily="34" charset="0"/>
              </a:rPr>
              <a:t>Director of Marketing</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dirty="0">
                <a:latin typeface="Arial" panose="020B0604020202020204" pitchFamily="34" charset="0"/>
                <a:ea typeface="Calibri" panose="020F0502020204030204" pitchFamily="34" charset="0"/>
                <a:cs typeface="Arial" panose="020B0604020202020204" pitchFamily="34" charset="0"/>
              </a:rPr>
              <a:t>Has been working at the company since 2002, has an M.B.A.</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171957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לבן 2"/>
          <p:cNvSpPr/>
          <p:nvPr/>
        </p:nvSpPr>
        <p:spPr>
          <a:xfrm>
            <a:off x="3286100" y="1484784"/>
            <a:ext cx="6092825" cy="2578655"/>
          </a:xfrm>
          <a:prstGeom prst="rect">
            <a:avLst/>
          </a:prstGeom>
        </p:spPr>
        <p:txBody>
          <a:bodyPr>
            <a:spAutoFit/>
          </a:bodyPr>
          <a:lstStyle/>
          <a:p>
            <a:pPr>
              <a:lnSpc>
                <a:spcPct val="115000"/>
              </a:lnSpc>
              <a:spcAft>
                <a:spcPts val="1000"/>
              </a:spcAft>
            </a:pPr>
            <a:r>
              <a:rPr lang="en-US" b="1" dirty="0">
                <a:solidFill>
                  <a:srgbClr val="C00000"/>
                </a:solidFill>
                <a:latin typeface="Arial" panose="020B0604020202020204" pitchFamily="34" charset="0"/>
                <a:ea typeface="Calibri" panose="020F0502020204030204" pitchFamily="34" charset="0"/>
                <a:cs typeface="Arial" panose="020B0604020202020204" pitchFamily="34" charset="0"/>
              </a:rPr>
              <a:t>Arie </a:t>
            </a:r>
            <a:r>
              <a:rPr lang="en-US" b="1" dirty="0" err="1">
                <a:solidFill>
                  <a:srgbClr val="C00000"/>
                </a:solidFill>
                <a:latin typeface="Arial" panose="020B0604020202020204" pitchFamily="34" charset="0"/>
                <a:ea typeface="Calibri" panose="020F0502020204030204" pitchFamily="34" charset="0"/>
                <a:cs typeface="Arial" panose="020B0604020202020204" pitchFamily="34" charset="0"/>
              </a:rPr>
              <a:t>Skajo</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b="1" dirty="0">
                <a:latin typeface="Arial" panose="020B0604020202020204" pitchFamily="34" charset="0"/>
                <a:ea typeface="Calibri" panose="020F0502020204030204" pitchFamily="34" charset="0"/>
                <a:cs typeface="Arial" panose="020B0604020202020204" pitchFamily="34" charset="0"/>
              </a:rPr>
              <a:t>Director of Jewelry Manufacturing</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15000"/>
              </a:lnSpc>
              <a:spcAft>
                <a:spcPts val="1000"/>
              </a:spcAft>
            </a:pPr>
            <a:r>
              <a:rPr lang="en-US" dirty="0">
                <a:latin typeface="Arial" panose="020B0604020202020204" pitchFamily="34" charset="0"/>
                <a:ea typeface="Calibri" panose="020F0502020204030204" pitchFamily="34" charset="0"/>
                <a:cs typeface="Arial" panose="020B0604020202020204" pitchFamily="34" charset="0"/>
              </a:rPr>
              <a:t>Started working at the company in 1978 as a salesperson and then as a regional manager for 20 years. Arie specializes in gold and diamond jewelry and for 14 years has served as Director of the Manufacturing Department and Head Buyer.</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2881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oodgrain_16x9">
  <a:themeElements>
    <a:clrScheme name="Woodgrain_16x9">
      <a:dk1>
        <a:sysClr val="windowText" lastClr="000000"/>
      </a:dk1>
      <a:lt1>
        <a:sysClr val="window" lastClr="FFFFFF"/>
      </a:lt1>
      <a:dk2>
        <a:srgbClr val="90B365"/>
      </a:dk2>
      <a:lt2>
        <a:srgbClr val="EEECE1"/>
      </a:lt2>
      <a:accent1>
        <a:srgbClr val="4283D2"/>
      </a:accent1>
      <a:accent2>
        <a:srgbClr val="6E9D35"/>
      </a:accent2>
      <a:accent3>
        <a:srgbClr val="DE6742"/>
      </a:accent3>
      <a:accent4>
        <a:srgbClr val="8F73DF"/>
      </a:accent4>
      <a:accent5>
        <a:srgbClr val="CB991B"/>
      </a:accent5>
      <a:accent6>
        <a:srgbClr val="7F7F7F"/>
      </a:accent6>
      <a:hlink>
        <a:srgbClr val="90B365"/>
      </a:hlink>
      <a:folHlink>
        <a:srgbClr val="7F7F7F"/>
      </a:folHlink>
    </a:clrScheme>
    <a:fontScheme name="Woodgrain_16x9">
      <a:majorFont>
        <a:latin typeface="Century"/>
        <a:ea typeface=""/>
        <a:cs typeface=""/>
      </a:majorFont>
      <a:minorFont>
        <a:latin typeface="Century"/>
        <a:ea typeface=""/>
        <a:cs typeface=""/>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miter lim="800000"/>
        </a:ln>
        <a:ln w="19050" cap="flat" cmpd="sng" algn="ctr">
          <a:solidFill>
            <a:schemeClr val="phClr"/>
          </a:solidFill>
          <a:miter lim="800000"/>
        </a:ln>
        <a:ln w="28575" cap="flat" cmpd="sng" algn="ctr">
          <a:solidFill>
            <a:schemeClr val="phClr"/>
          </a:solidFill>
          <a:miter lim="800000"/>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2400"/>
        </a:defPPr>
      </a:lstStyle>
      <a:style>
        <a:lnRef idx="2">
          <a:schemeClr val="accent1">
            <a:shade val="50000"/>
          </a:schemeClr>
        </a:lnRef>
        <a:fillRef idx="1">
          <a:schemeClr val="accent1"/>
        </a:fillRef>
        <a:effectRef idx="0">
          <a:schemeClr val="accent1"/>
        </a:effectRef>
        <a:fontRef idx="minor">
          <a:schemeClr val="lt1"/>
        </a:fontRef>
      </a:style>
    </a:spDef>
    <a:lnDef>
      <a:spPr>
        <a:ln w="19050"/>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400"/>
        </a:defPPr>
      </a:lstStyle>
    </a:txDef>
  </a:objectDefaults>
  <a:extraClrSchemeLst/>
</a:theme>
</file>

<file path=ppt/theme/theme2.xml><?xml version="1.0" encoding="utf-8"?>
<a:theme xmlns:a="http://schemas.openxmlformats.org/drawingml/2006/main" name="Office Theme">
  <a:themeElements>
    <a:clrScheme name="Woodgrain_16x9">
      <a:dk1>
        <a:sysClr val="windowText" lastClr="000000"/>
      </a:dk1>
      <a:lt1>
        <a:sysClr val="window" lastClr="FFFFFF"/>
      </a:lt1>
      <a:dk2>
        <a:srgbClr val="90B365"/>
      </a:dk2>
      <a:lt2>
        <a:srgbClr val="EEECE1"/>
      </a:lt2>
      <a:accent1>
        <a:srgbClr val="4283D2"/>
      </a:accent1>
      <a:accent2>
        <a:srgbClr val="6E9D35"/>
      </a:accent2>
      <a:accent3>
        <a:srgbClr val="DE6742"/>
      </a:accent3>
      <a:accent4>
        <a:srgbClr val="8F73DF"/>
      </a:accent4>
      <a:accent5>
        <a:srgbClr val="CB991B"/>
      </a:accent5>
      <a:accent6>
        <a:srgbClr val="7F7F7F"/>
      </a:accent6>
      <a:hlink>
        <a:srgbClr val="90B365"/>
      </a:hlink>
      <a:folHlink>
        <a:srgbClr val="7F7F7F"/>
      </a:folHlink>
    </a:clrScheme>
    <a:fontScheme name="Woodgrain_16x9">
      <a:majorFont>
        <a:latin typeface="Century"/>
        <a:ea typeface=""/>
        <a:cs typeface=""/>
      </a:majorFont>
      <a:minorFont>
        <a:latin typeface="Century"/>
        <a:ea typeface=""/>
        <a:cs typeface=""/>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miter lim="800000"/>
        </a:ln>
        <a:ln w="19050" cap="flat" cmpd="sng" algn="ctr">
          <a:solidFill>
            <a:schemeClr val="phClr"/>
          </a:solidFill>
          <a:miter lim="800000"/>
        </a:ln>
        <a:ln w="28575" cap="flat" cmpd="sng" algn="ctr">
          <a:solidFill>
            <a:schemeClr val="phClr"/>
          </a:solidFill>
          <a:miter lim="800000"/>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Woodgrain_16x9">
      <a:dk1>
        <a:sysClr val="windowText" lastClr="000000"/>
      </a:dk1>
      <a:lt1>
        <a:sysClr val="window" lastClr="FFFFFF"/>
      </a:lt1>
      <a:dk2>
        <a:srgbClr val="90B365"/>
      </a:dk2>
      <a:lt2>
        <a:srgbClr val="EEECE1"/>
      </a:lt2>
      <a:accent1>
        <a:srgbClr val="4283D2"/>
      </a:accent1>
      <a:accent2>
        <a:srgbClr val="6E9D35"/>
      </a:accent2>
      <a:accent3>
        <a:srgbClr val="DE6742"/>
      </a:accent3>
      <a:accent4>
        <a:srgbClr val="8F73DF"/>
      </a:accent4>
      <a:accent5>
        <a:srgbClr val="CB991B"/>
      </a:accent5>
      <a:accent6>
        <a:srgbClr val="7F7F7F"/>
      </a:accent6>
      <a:hlink>
        <a:srgbClr val="90B365"/>
      </a:hlink>
      <a:folHlink>
        <a:srgbClr val="7F7F7F"/>
      </a:folHlink>
    </a:clrScheme>
    <a:fontScheme name="Woodgrain_16x9">
      <a:majorFont>
        <a:latin typeface="Century"/>
        <a:ea typeface=""/>
        <a:cs typeface=""/>
      </a:majorFont>
      <a:minorFont>
        <a:latin typeface="Century"/>
        <a:ea typeface=""/>
        <a:cs typeface=""/>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miter lim="800000"/>
        </a:ln>
        <a:ln w="19050" cap="flat" cmpd="sng" algn="ctr">
          <a:solidFill>
            <a:schemeClr val="phClr"/>
          </a:solidFill>
          <a:miter lim="800000"/>
        </a:ln>
        <a:ln w="28575" cap="flat" cmpd="sng" algn="ctr">
          <a:solidFill>
            <a:schemeClr val="phClr"/>
          </a:solidFill>
          <a:miter lim="800000"/>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799D1F35-D690-462B-8ABB-6D4DC8E181D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2980</Words>
  <Application>Microsoft Office PowerPoint</Application>
  <PresentationFormat>Custom</PresentationFormat>
  <Paragraphs>233</Paragraphs>
  <Slides>34</Slides>
  <Notes>0</Notes>
  <HiddenSlides>0</HiddenSlides>
  <MMClips>1</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34</vt:i4>
      </vt:variant>
    </vt:vector>
  </HeadingPairs>
  <TitlesOfParts>
    <vt:vector size="47" baseType="lpstr">
      <vt:lpstr>Andale WT K</vt:lpstr>
      <vt:lpstr>Arial</vt:lpstr>
      <vt:lpstr>Browallia New</vt:lpstr>
      <vt:lpstr>Calibri</vt:lpstr>
      <vt:lpstr>Century</vt:lpstr>
      <vt:lpstr>Segoe Print</vt:lpstr>
      <vt:lpstr>Segoe UI Light</vt:lpstr>
      <vt:lpstr>Segoe UI Semilight</vt:lpstr>
      <vt:lpstr>Symbol</vt:lpstr>
      <vt:lpstr>Tahoma</vt:lpstr>
      <vt:lpstr>Vijaya</vt:lpstr>
      <vt:lpstr>Wingdings</vt:lpstr>
      <vt:lpstr>Woodgrain_16x9</vt:lpstr>
      <vt:lpstr>Omtime Ltd</vt:lpstr>
      <vt:lpstr>PowerPoint Presentation</vt:lpstr>
      <vt:lpstr>PowerPoint Presentation</vt:lpstr>
      <vt:lpstr>PowerPoint Presentation</vt:lpstr>
      <vt:lpstr>PowerPoint Presentation</vt:lpstr>
      <vt:lpstr>PowerPoint Presentation</vt:lpstr>
      <vt:lpstr>PowerPoint Presentation</vt:lpstr>
      <vt:lpstr>History</vt:lpstr>
      <vt:lpstr>PowerPoint Presentation</vt:lpstr>
      <vt:lpstr>PowerPoint Presentation</vt:lpstr>
      <vt:lpstr>Company Activities </vt:lpstr>
      <vt:lpstr>Manufacturing, Logistics and Operations </vt:lpstr>
      <vt:lpstr>PowerPoint Presentation</vt:lpstr>
      <vt:lpstr>Nationwide Distribution </vt:lpstr>
      <vt:lpstr>PowerPoint Presentation</vt:lpstr>
      <vt:lpstr>Watch Marketing and Sales </vt:lpstr>
      <vt:lpstr>PowerPoint Presentation</vt:lpstr>
      <vt:lpstr>PowerPoint Presentation</vt:lpstr>
      <vt:lpstr>PowerPoint Presentation</vt:lpstr>
      <vt:lpstr>PowerPoint Presentation</vt:lpstr>
      <vt:lpstr>PowerPoint Presentation</vt:lpstr>
      <vt:lpstr>PowerPoint Presentation</vt:lpstr>
      <vt:lpstr>The Jewelry and Watch Market in Israel   </vt:lpstr>
      <vt:lpstr>PowerPoint Presentation</vt:lpstr>
      <vt:lpstr>The Jewelry and Watch Market in Israel </vt:lpstr>
      <vt:lpstr>Competition The Leading Company in Israel</vt:lpstr>
      <vt:lpstr>PowerPoint Presentation</vt:lpstr>
      <vt:lpstr>Royalty’s Positioning in the Industry </vt:lpstr>
      <vt:lpstr>Growth Engines</vt:lpstr>
      <vt:lpstr>PowerPoint Presentation</vt:lpstr>
      <vt:lpstr>PowerPoint Presentation</vt:lpstr>
      <vt:lpstr>Appendix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2014-05-05T07:41:06Z</dcterms:created>
  <dcterms:modified xsi:type="dcterms:W3CDTF">2018-07-17T13:16:03Z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TC028011159991</vt:lpwstr>
  </property>
</Properties>
</file>