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0" d="100"/>
          <a:sy n="110" d="100"/>
        </p:scale>
        <p:origin x="-1014" y="-7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2933C-D9D3-462D-AA48-C6EC84BC44B3}" type="datetimeFigureOut">
              <a:rPr lang="ko-KR" altLang="en-US" smtClean="0"/>
              <a:pPr/>
              <a:t>2017-07-21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8008A9-1956-478E-BA94-1BCBA8926B8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../../../../../Desktop/app_2017_en%5b1%5d.hwp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ramenfair.com/" TargetMode="External"/><Relationship Id="rId5" Type="http://schemas.openxmlformats.org/officeDocument/2006/relationships/hyperlink" Target="mailto:ramenfair@naver.com" TargetMode="Externa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5728" y="380968"/>
            <a:ext cx="6429420" cy="230832"/>
          </a:xfrm>
          <a:prstGeom prst="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900" b="1" dirty="0" smtClean="0"/>
              <a:t>Korea International Ramen Fair 2017                                                                        www.ramenfair.com</a:t>
            </a:r>
            <a:endParaRPr lang="ko-KR" altLang="en-US" sz="9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000768" y="95216"/>
            <a:ext cx="714380" cy="215444"/>
          </a:xfrm>
          <a:prstGeom prst="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en-US" altLang="ko-KR" sz="800" b="1" dirty="0" smtClean="0"/>
              <a:t>Newsletter</a:t>
            </a:r>
            <a:endParaRPr lang="ko-KR" altLang="en-US" sz="800" b="1" dirty="0"/>
          </a:p>
        </p:txBody>
      </p:sp>
      <p:sp>
        <p:nvSpPr>
          <p:cNvPr id="8" name="직사각형 7"/>
          <p:cNvSpPr/>
          <p:nvPr/>
        </p:nvSpPr>
        <p:spPr>
          <a:xfrm>
            <a:off x="285728" y="2595546"/>
            <a:ext cx="6429420" cy="2169825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</a:pPr>
            <a:r>
              <a:rPr lang="en-US" sz="900" b="1" dirty="0" smtClean="0">
                <a:cs typeface="Arial" pitchFamily="34" charset="0"/>
              </a:rPr>
              <a:t>	In 1963 instant noodles (also known as ramen) was first introduced in South Korea. After more than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>
                <a:cs typeface="Arial" pitchFamily="34" charset="0"/>
              </a:rPr>
              <a:t>50 years of instant noodles history in South Korea, now ranked as number one to consume the most Instant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>
                <a:cs typeface="Arial" pitchFamily="34" charset="0"/>
              </a:rPr>
              <a:t>noodles in the world.  South Korean consumes average of 76 packages each year, total domestic production of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>
                <a:cs typeface="Arial" pitchFamily="34" charset="0"/>
              </a:rPr>
              <a:t>instant noodles estimated about 816,000 tons per year, and market worth around 2.6 Trillion KRW.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/>
              <a:t>	The previous event, Korea Int’l </a:t>
            </a:r>
            <a:r>
              <a:rPr lang="en-US" altLang="ko-KR" sz="900" b="1" dirty="0" smtClean="0"/>
              <a:t>Ramen Fair </a:t>
            </a:r>
            <a:r>
              <a:rPr lang="en-US" sz="900" b="1" dirty="0" smtClean="0"/>
              <a:t>2016, </a:t>
            </a:r>
            <a:r>
              <a:rPr lang="en-US" sz="900" b="1" dirty="0" smtClean="0"/>
              <a:t>ended with a great success, attended 71,000 visitors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/>
              <a:t>during three days. Successfully,</a:t>
            </a:r>
            <a:r>
              <a:rPr lang="en-US" sz="900" b="1" dirty="0" smtClean="0">
                <a:cs typeface="Arial" pitchFamily="34" charset="0"/>
              </a:rPr>
              <a:t> “Korea International </a:t>
            </a:r>
            <a:r>
              <a:rPr lang="en-US" altLang="ko-KR" sz="900" b="1" dirty="0" smtClean="0"/>
              <a:t>Ramen Fair </a:t>
            </a:r>
            <a:r>
              <a:rPr lang="en-US" sz="900" b="1" dirty="0" smtClean="0">
                <a:cs typeface="Arial" pitchFamily="34" charset="0"/>
              </a:rPr>
              <a:t>2017</a:t>
            </a:r>
            <a:r>
              <a:rPr lang="en-US" sz="900" b="1" dirty="0" smtClean="0">
                <a:cs typeface="Arial" pitchFamily="34" charset="0"/>
              </a:rPr>
              <a:t>” will provide the opportunities for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>
                <a:cs typeface="Arial" pitchFamily="34" charset="0"/>
              </a:rPr>
              <a:t>oversea noodle industrialist to attract domestic consumers and to discuss and share Information &amp; idea with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>
                <a:cs typeface="Arial" pitchFamily="34" charset="0"/>
              </a:rPr>
              <a:t>South Korean noodle industrialist.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/>
              <a:t>	Especially, this year’s event will be extending overseas business pavilion and planning a Business Matching </a:t>
            </a:r>
          </a:p>
          <a:p>
            <a:pPr marL="285750" indent="-285750">
              <a:lnSpc>
                <a:spcPct val="150000"/>
              </a:lnSpc>
            </a:pPr>
            <a:r>
              <a:rPr lang="en-US" sz="900" b="1" dirty="0" smtClean="0"/>
              <a:t>Program to help overseas companies advance into Korea market by having an opportunity the Korean buyers. 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285728" y="5233932"/>
          <a:ext cx="6286544" cy="2087004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  <a:tableStyleId>{E8B1032C-EA38-4F05-BA0D-38AFFFC7BED3}</a:tableStyleId>
              </a:tblPr>
              <a:tblGrid>
                <a:gridCol w="1510911"/>
                <a:gridCol w="4775633"/>
              </a:tblGrid>
              <a:tr h="31945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 smtClean="0">
                          <a:effectLst/>
                          <a:latin typeface="+mj-ea"/>
                          <a:ea typeface="+mj-ea"/>
                        </a:rPr>
                        <a:t>Event </a:t>
                      </a:r>
                      <a:r>
                        <a:rPr lang="en-US" sz="900" kern="100" dirty="0">
                          <a:effectLst/>
                          <a:latin typeface="+mj-ea"/>
                          <a:ea typeface="+mj-ea"/>
                        </a:rPr>
                        <a:t>Name</a:t>
                      </a:r>
                      <a:endParaRPr lang="ko-KR" sz="900" kern="100" dirty="0"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ko-KR" altLang="en-US" sz="900" b="1" dirty="0">
                        <a:latin typeface="Arial" pitchFamily="34" charset="0"/>
                        <a:ea typeface="굴림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283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 smtClean="0">
                          <a:effectLst/>
                          <a:latin typeface="+mj-ea"/>
                          <a:ea typeface="+mj-ea"/>
                        </a:rPr>
                        <a:t>Event </a:t>
                      </a:r>
                      <a:r>
                        <a:rPr lang="en-US" sz="900" kern="100" dirty="0">
                          <a:effectLst/>
                          <a:latin typeface="+mj-ea"/>
                          <a:ea typeface="+mj-ea"/>
                        </a:rPr>
                        <a:t>Date</a:t>
                      </a:r>
                      <a:endParaRPr lang="ko-KR" sz="900" kern="100" dirty="0"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b="1" kern="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Sep. 9</a:t>
                      </a:r>
                      <a:r>
                        <a:rPr lang="en-US" sz="900" b="1" kern="100" baseline="300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th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 (SAT) 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to 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11</a:t>
                      </a:r>
                      <a:r>
                        <a:rPr lang="en-US" sz="900" b="1" kern="100" baseline="300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th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 (MON), 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2017 </a:t>
                      </a:r>
                      <a:r>
                        <a:rPr lang="en-US" sz="900" b="1" kern="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 / </a:t>
                      </a:r>
                      <a:r>
                        <a:rPr lang="en-US" altLang="ko-KR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Arial Unicode MS" pitchFamily="50" charset="-127"/>
                        </a:rPr>
                        <a:t>Opening Hours:</a:t>
                      </a:r>
                      <a:r>
                        <a:rPr lang="en-US" altLang="ko-KR" sz="900" b="1" kern="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Arial Unicode MS" pitchFamily="50" charset="-127"/>
                        </a:rPr>
                        <a:t> </a:t>
                      </a:r>
                      <a:r>
                        <a:rPr lang="en-US" altLang="ko-KR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  <a:cs typeface="Arial Unicode MS" pitchFamily="50" charset="-127"/>
                        </a:rPr>
                        <a:t>10:00 ~ 18:00 </a:t>
                      </a:r>
                      <a:endParaRPr lang="ko-KR" sz="9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/>
                </a:tc>
              </a:tr>
              <a:tr h="35719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 smtClean="0">
                          <a:effectLst/>
                          <a:latin typeface="+mj-ea"/>
                          <a:ea typeface="+mj-ea"/>
                        </a:rPr>
                        <a:t>Event </a:t>
                      </a:r>
                      <a:r>
                        <a:rPr lang="en-US" sz="900" kern="100" dirty="0">
                          <a:effectLst/>
                          <a:latin typeface="+mj-ea"/>
                          <a:ea typeface="+mj-ea"/>
                        </a:rPr>
                        <a:t>Venue</a:t>
                      </a:r>
                      <a:endParaRPr lang="ko-KR" sz="900" kern="100" dirty="0"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b="1" kern="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COEX 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Hall 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D 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/ Seoul, Korea</a:t>
                      </a:r>
                      <a:endParaRPr lang="ko-KR" sz="9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/>
                </a:tc>
              </a:tr>
              <a:tr h="34617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 smtClean="0">
                          <a:effectLst/>
                          <a:latin typeface="+mj-ea"/>
                          <a:ea typeface="+mj-ea"/>
                        </a:rPr>
                        <a:t>Event </a:t>
                      </a:r>
                      <a:r>
                        <a:rPr lang="en-US" sz="900" kern="100" dirty="0">
                          <a:effectLst/>
                          <a:latin typeface="+mj-ea"/>
                          <a:ea typeface="+mj-ea"/>
                        </a:rPr>
                        <a:t>Scale</a:t>
                      </a:r>
                      <a:endParaRPr lang="ko-KR" sz="900" kern="100" dirty="0"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b="1" kern="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5,184</a:t>
                      </a:r>
                      <a:r>
                        <a:rPr lang="ko-KR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㎡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 / (250 booth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j-ea"/>
                          <a:ea typeface="+mj-ea"/>
                        </a:rPr>
                        <a:t>) </a:t>
                      </a:r>
                      <a:endParaRPr lang="ko-KR" sz="9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/>
                </a:tc>
              </a:tr>
              <a:tr h="46156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 smtClean="0">
                          <a:effectLst/>
                          <a:latin typeface="+mj-ea"/>
                          <a:ea typeface="+mj-ea"/>
                        </a:rPr>
                        <a:t>Organizer</a:t>
                      </a:r>
                      <a:endParaRPr lang="ko-KR" sz="900" kern="100" dirty="0"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 smtClean="0">
                          <a:effectLst/>
                          <a:latin typeface="+mj-ea"/>
                          <a:ea typeface="+mj-ea"/>
                        </a:rPr>
                        <a:t>Korea International Ramen Fair 2017 “Secretariat”</a:t>
                      </a: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900" kern="100" dirty="0" smtClean="0">
                        <a:effectLst/>
                        <a:latin typeface="+mj-ea"/>
                        <a:ea typeface="+mj-ea"/>
                      </a:endParaRPr>
                    </a:p>
                  </a:txBody>
                  <a:tcPr marL="68580" marR="68580" marT="0" marB="0"/>
                </a:tc>
              </a:tr>
              <a:tr h="26950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900" kern="100" dirty="0" smtClean="0">
                          <a:effectLst/>
                          <a:latin typeface="+mj-ea"/>
                          <a:ea typeface="+mj-ea"/>
                        </a:rPr>
                        <a:t>Sponsor</a:t>
                      </a:r>
                      <a:endParaRPr lang="ko-KR" sz="900" kern="100" dirty="0"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altLang="ko-KR" sz="9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l" latinLnBrk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ko-KR" sz="900" kern="100" dirty="0">
                        <a:effectLst/>
                        <a:latin typeface="+mj-ea"/>
                        <a:ea typeface="+mj-ea"/>
                        <a:cs typeface="Arial Unicode MS" pitchFamily="50" charset="-127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8" name="직사각형 17"/>
          <p:cNvSpPr/>
          <p:nvPr/>
        </p:nvSpPr>
        <p:spPr>
          <a:xfrm>
            <a:off x="285728" y="4953000"/>
            <a:ext cx="1087157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</a:rPr>
              <a:t>I. Expo Profile</a:t>
            </a:r>
            <a:endParaRPr lang="ko-KR" altLang="en-US" sz="1050" b="1" dirty="0">
              <a:latin typeface="+mj-ea"/>
              <a:ea typeface="+mj-ea"/>
              <a:cs typeface="Arial" pitchFamily="34" charset="0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285728" y="5238752"/>
          <a:ext cx="1500198" cy="2071702"/>
        </p:xfrm>
        <a:graphic>
          <a:graphicData uri="http://schemas.openxmlformats.org/drawingml/2006/table">
            <a:tbl>
              <a:tblPr/>
              <a:tblGrid>
                <a:gridCol w="1500198"/>
              </a:tblGrid>
              <a:tr h="207170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lnL w="38100" cmpd="sng">
                      <a:solidFill>
                        <a:srgbClr val="FFC000"/>
                      </a:solidFill>
                      <a:prstDash val="solid"/>
                    </a:lnL>
                    <a:lnR w="38100" cmpd="sng">
                      <a:solidFill>
                        <a:srgbClr val="FFC000"/>
                      </a:solidFill>
                      <a:prstDash val="solid"/>
                    </a:lnR>
                    <a:lnT w="38100" cmpd="sng">
                      <a:solidFill>
                        <a:srgbClr val="FFC000"/>
                      </a:solidFill>
                      <a:prstDash val="solid"/>
                    </a:lnT>
                    <a:lnB w="38100" cmpd="sng">
                      <a:solidFill>
                        <a:srgbClr val="FFC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5" name="직사각형 24"/>
          <p:cNvSpPr/>
          <p:nvPr/>
        </p:nvSpPr>
        <p:spPr>
          <a:xfrm>
            <a:off x="285728" y="7667644"/>
            <a:ext cx="92365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</a:rPr>
              <a:t>II. Contents</a:t>
            </a:r>
            <a:endParaRPr lang="ko-KR" altLang="en-US" sz="1050" b="1" dirty="0">
              <a:latin typeface="+mj-ea"/>
              <a:ea typeface="+mj-ea"/>
              <a:cs typeface="Arial" pitchFamily="34" charset="0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/>
        </p:nvGraphicFramePr>
        <p:xfrm>
          <a:off x="285728" y="7953396"/>
          <a:ext cx="6357982" cy="1477152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1326883"/>
                <a:gridCol w="5031099"/>
              </a:tblGrid>
              <a:tr h="571504">
                <a:tc>
                  <a:txBody>
                    <a:bodyPr/>
                    <a:lstStyle/>
                    <a:p>
                      <a:pPr algn="just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kern="100" dirty="0">
                          <a:effectLst/>
                        </a:rPr>
                        <a:t> </a:t>
                      </a:r>
                      <a:endParaRPr lang="ko-KR" sz="900" kern="100" dirty="0">
                        <a:effectLst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kern="100" dirty="0">
                          <a:effectLst/>
                        </a:rPr>
                        <a:t>Food</a:t>
                      </a:r>
                      <a:endParaRPr lang="ko-KR" sz="900" b="1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Domestic &amp; Oversea instant ramen, PB Ramen, Noodles of various kind: (Dried, Raw, Frozen, </a:t>
                      </a:r>
                      <a:r>
                        <a:rPr lang="en-US" sz="900" b="1" kern="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Udon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, 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Pasta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), 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Rice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, Wheat, </a:t>
                      </a:r>
                      <a:r>
                        <a:rPr lang="en-US" sz="900" b="1" kern="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Kimchi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, Eggs, Dumpling, Cheese, Rice cake, </a:t>
                      </a:r>
                      <a:r>
                        <a:rPr lang="en-US" sz="900" b="1" kern="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Kimbap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 (Seaweed), Ingredients, Soups, Seafood, 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Processed 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beef, etc.</a:t>
                      </a:r>
                      <a:endParaRPr lang="ko-KR" sz="9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2080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kern="100" dirty="0">
                          <a:effectLst/>
                        </a:rPr>
                        <a:t>Education</a:t>
                      </a:r>
                      <a:endParaRPr lang="ko-KR" sz="900" b="1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Cooking institution, Culinary school, F&amp;B management school, etc.</a:t>
                      </a:r>
                      <a:endParaRPr lang="ko-KR" sz="9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22080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kern="100" dirty="0">
                          <a:effectLst/>
                        </a:rPr>
                        <a:t>Service</a:t>
                      </a:r>
                      <a:endParaRPr lang="ko-KR" sz="900" b="1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B2B Consulting firms, Market research firm, etc., Food truck, etc.</a:t>
                      </a:r>
                      <a:endParaRPr lang="ko-KR" sz="9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  <a:tr h="4640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900" kern="100" dirty="0" smtClean="0">
                        <a:effectLst/>
                      </a:endParaRPr>
                    </a:p>
                    <a:p>
                      <a:pPr algn="ctr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kern="100" dirty="0" smtClean="0">
                          <a:effectLst/>
                        </a:rPr>
                        <a:t>Supply  &amp;</a:t>
                      </a:r>
                      <a:r>
                        <a:rPr lang="en-US" sz="900" kern="100" baseline="0" dirty="0" smtClean="0">
                          <a:effectLst/>
                        </a:rPr>
                        <a:t> </a:t>
                      </a:r>
                      <a:r>
                        <a:rPr lang="en-US" sz="900" kern="100" dirty="0" smtClean="0">
                          <a:effectLst/>
                        </a:rPr>
                        <a:t>Facility</a:t>
                      </a:r>
                      <a:endParaRPr lang="ko-KR" sz="900" b="1" kern="100" dirty="0"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Logistic, Security system, POS, Electronic induction cooker, Interiors, Equipment &amp; Installation, </a:t>
                      </a:r>
                      <a:r>
                        <a:rPr lang="en-US" sz="900" b="1" kern="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Kitchen </a:t>
                      </a:r>
                      <a:r>
                        <a:rPr lang="en-US" sz="9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appliances, etc.</a:t>
                      </a:r>
                      <a:endParaRPr lang="ko-KR" sz="9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itchFamily="34" charset="0"/>
                        <a:ea typeface="맑은 고딕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285728" y="7953396"/>
          <a:ext cx="1357322" cy="1493412"/>
        </p:xfrm>
        <a:graphic>
          <a:graphicData uri="http://schemas.openxmlformats.org/drawingml/2006/table">
            <a:tbl>
              <a:tblPr/>
              <a:tblGrid>
                <a:gridCol w="1357322"/>
              </a:tblGrid>
              <a:tr h="1493412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rgbClr val="FFC000"/>
                      </a:solidFill>
                      <a:prstDash val="solid"/>
                    </a:lnL>
                    <a:lnR w="38100" cmpd="sng">
                      <a:solidFill>
                        <a:srgbClr val="FFC000"/>
                      </a:solidFill>
                      <a:prstDash val="solid"/>
                    </a:lnR>
                    <a:lnT w="38100" cmpd="sng">
                      <a:solidFill>
                        <a:srgbClr val="FFC000"/>
                      </a:solidFill>
                      <a:prstDash val="solid"/>
                    </a:lnT>
                    <a:lnB w="38100" cmpd="sng">
                      <a:solidFill>
                        <a:srgbClr val="FFC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pic>
        <p:nvPicPr>
          <p:cNvPr id="14" name="그림 13" descr="a44568666a99b45324737fd744d8437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7364" y="7096140"/>
            <a:ext cx="857248" cy="250031"/>
          </a:xfrm>
          <a:prstGeom prst="rect">
            <a:avLst/>
          </a:prstGeom>
        </p:spPr>
      </p:pic>
      <p:pic>
        <p:nvPicPr>
          <p:cNvPr id="15" name="그림 14" descr="16a02e906360fed2487a4f79476240a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76" y="7096139"/>
            <a:ext cx="857247" cy="222249"/>
          </a:xfrm>
          <a:prstGeom prst="rect">
            <a:avLst/>
          </a:prstGeom>
        </p:spPr>
      </p:pic>
      <p:pic>
        <p:nvPicPr>
          <p:cNvPr id="16" name="그림 15" descr="30210d5e3ee595501448c0a04e778b4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70" y="7096140"/>
            <a:ext cx="925393" cy="206613"/>
          </a:xfrm>
          <a:prstGeom prst="rect">
            <a:avLst/>
          </a:prstGeom>
        </p:spPr>
      </p:pic>
      <p:pic>
        <p:nvPicPr>
          <p:cNvPr id="17" name="그림 16" descr="c10bfeef00e3ecdba6674ea0e3650e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20" y="7096139"/>
            <a:ext cx="886351" cy="221587"/>
          </a:xfrm>
          <a:prstGeom prst="rect">
            <a:avLst/>
          </a:prstGeom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1928802" y="5238752"/>
            <a:ext cx="1656183" cy="373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285728" y="666720"/>
            <a:ext cx="6429420" cy="185738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85728" y="166654"/>
            <a:ext cx="151035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</a:rPr>
              <a:t>III. Participation Info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57166" y="2841696"/>
            <a:ext cx="109036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</a:rPr>
              <a:t>IV. Booth Info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2285992" y="2309794"/>
            <a:ext cx="2375971" cy="25391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</a:rPr>
              <a:t>DOWNLOAD </a:t>
            </a:r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  <a:hlinkClick r:id="rId2" action="ppaction://hlinkfile"/>
              </a:rPr>
              <a:t>APPLICATION</a:t>
            </a:r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</a:rPr>
              <a:t> FORM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357166" y="3198886"/>
            <a:ext cx="3357586" cy="2643206"/>
            <a:chOff x="4067944" y="764704"/>
            <a:chExt cx="4712115" cy="2451004"/>
          </a:xfrm>
        </p:grpSpPr>
        <p:pic>
          <p:nvPicPr>
            <p:cNvPr id="14" name="그림 13" descr="NOH_2971.JPG"/>
            <p:cNvPicPr>
              <a:picLocks noChangeAspect="1"/>
            </p:cNvPicPr>
            <p:nvPr/>
          </p:nvPicPr>
          <p:blipFill>
            <a:blip r:embed="rId3" cstate="print"/>
            <a:srcRect l="21624"/>
            <a:stretch>
              <a:fillRect/>
            </a:stretch>
          </p:blipFill>
          <p:spPr>
            <a:xfrm>
              <a:off x="5481580" y="764704"/>
              <a:ext cx="3298479" cy="2451004"/>
            </a:xfrm>
            <a:prstGeom prst="rect">
              <a:avLst/>
            </a:pr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15" name="그림 14" descr="기본부스_001.jpg"/>
            <p:cNvPicPr>
              <a:picLocks noChangeAspect="1"/>
            </p:cNvPicPr>
            <p:nvPr/>
          </p:nvPicPr>
          <p:blipFill>
            <a:blip r:embed="rId4" cstate="print"/>
            <a:srcRect l="20597" t="10980" r="22395" b="8302"/>
            <a:stretch>
              <a:fillRect/>
            </a:stretch>
          </p:blipFill>
          <p:spPr>
            <a:xfrm>
              <a:off x="4067944" y="764704"/>
              <a:ext cx="2393023" cy="2446913"/>
            </a:xfrm>
            <a:prstGeom prst="rect">
              <a:avLst/>
            </a:prstGeom>
            <a:ln>
              <a:solidFill>
                <a:srgbClr val="FFC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</p:grp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3857628" y="3198886"/>
          <a:ext cx="2786082" cy="264320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285884"/>
                <a:gridCol w="1500198"/>
              </a:tblGrid>
              <a:tr h="33356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Exhibition space</a:t>
                      </a: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1Booth(3m X 3m=9㎡)</a:t>
                      </a:r>
                    </a:p>
                  </a:txBody>
                  <a:tcPr marL="64770" marR="64770" marT="17907" marB="17907" anchor="ctr"/>
                </a:tc>
              </a:tr>
              <a:tr h="32644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Carpet</a:t>
                      </a: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Inside the booth</a:t>
                      </a:r>
                    </a:p>
                  </a:txBody>
                  <a:tcPr marL="64770" marR="64770" marT="17907" marB="17907" anchor="ctr"/>
                </a:tc>
              </a:tr>
              <a:tr h="38888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Display </a:t>
                      </a:r>
                      <a:endParaRPr lang="en-US" sz="800" b="1" kern="0" spc="0" dirty="0" smtClean="0"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company’s </a:t>
                      </a: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name</a:t>
                      </a: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Company’s name</a:t>
                      </a:r>
                      <a:r>
                        <a:rPr lang="en-US" sz="800" b="1" kern="0" spc="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board</a:t>
                      </a:r>
                      <a:endParaRPr lang="en-US" sz="800" b="1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</a:tr>
              <a:tr h="38888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Lights</a:t>
                      </a: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5 spotlights</a:t>
                      </a: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, </a:t>
                      </a:r>
                      <a:endParaRPr lang="en-US" sz="800" b="1" kern="0" spc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 fluorescent </a:t>
                      </a: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lamps</a:t>
                      </a:r>
                    </a:p>
                  </a:txBody>
                  <a:tcPr marL="64770" marR="64770" marT="17907" marB="17907" anchor="ctr"/>
                </a:tc>
              </a:tr>
              <a:tr h="32644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Desk</a:t>
                      </a: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 info </a:t>
                      </a:r>
                      <a:r>
                        <a:rPr lang="en-US" sz="800" b="1" kern="0" spc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desk</a:t>
                      </a:r>
                      <a:endParaRPr lang="en-US" sz="800" b="1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</a:tr>
              <a:tr h="326446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Chair</a:t>
                      </a: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</a:t>
                      </a:r>
                      <a:r>
                        <a:rPr lang="en-US" sz="800" b="1" kern="0" spc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chair</a:t>
                      </a:r>
                      <a:endParaRPr lang="en-US" sz="800" b="1" kern="0" spc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</a:tr>
              <a:tr h="47838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Electricity</a:t>
                      </a:r>
                      <a:endParaRPr lang="en-US" sz="8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220V Socket, </a:t>
                      </a:r>
                      <a:endParaRPr lang="en-US" sz="800" b="1" kern="0" spc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b="1" kern="0" spc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1kw electricity(per </a:t>
                      </a:r>
                      <a:r>
                        <a:rPr lang="en-US" sz="800" b="1" kern="0" spc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booth)</a:t>
                      </a: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357166" y="6127844"/>
            <a:ext cx="114300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50" b="1" dirty="0" smtClean="0">
                <a:latin typeface="+mj-ea"/>
                <a:ea typeface="+mj-ea"/>
                <a:cs typeface="Arial" pitchFamily="34" charset="0"/>
              </a:rPr>
              <a:t>V. Contact</a:t>
            </a:r>
          </a:p>
        </p:txBody>
      </p:sp>
      <p:graphicFrame>
        <p:nvGraphicFramePr>
          <p:cNvPr id="18" name="표 17"/>
          <p:cNvGraphicFramePr>
            <a:graphicFrameLocks noGrp="1"/>
          </p:cNvGraphicFramePr>
          <p:nvPr/>
        </p:nvGraphicFramePr>
        <p:xfrm>
          <a:off x="3857629" y="3198886"/>
          <a:ext cx="1285884" cy="2643206"/>
        </p:xfrm>
        <a:graphic>
          <a:graphicData uri="http://schemas.openxmlformats.org/drawingml/2006/table">
            <a:tbl>
              <a:tblPr/>
              <a:tblGrid>
                <a:gridCol w="1285884"/>
              </a:tblGrid>
              <a:tr h="2643206">
                <a:tc>
                  <a:txBody>
                    <a:bodyPr/>
                    <a:lstStyle/>
                    <a:p>
                      <a:pPr algn="r" latinLnBrk="1"/>
                      <a:endParaRPr lang="ko-KR" alt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38100" cmpd="sng">
                      <a:solidFill>
                        <a:srgbClr val="FFC000"/>
                      </a:solidFill>
                      <a:prstDash val="solid"/>
                    </a:lnL>
                    <a:lnR w="38100" cmpd="sng">
                      <a:solidFill>
                        <a:srgbClr val="FFC000"/>
                      </a:solidFill>
                      <a:prstDash val="solid"/>
                    </a:lnR>
                    <a:lnT w="38100" cmpd="sng">
                      <a:solidFill>
                        <a:srgbClr val="FFC000"/>
                      </a:solidFill>
                      <a:prstDash val="solid"/>
                    </a:lnT>
                    <a:lnB w="38100" cmpd="sng">
                      <a:solidFill>
                        <a:srgbClr val="FFC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428604" y="6524636"/>
          <a:ext cx="6215106" cy="134880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654404"/>
                <a:gridCol w="4560702"/>
              </a:tblGrid>
              <a:tr h="99251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 smtClean="0"/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/>
                        <a:t>Inquires (Secretariat) </a:t>
                      </a:r>
                      <a:endParaRPr lang="ko-KR" altLang="en-US" sz="800" dirty="0" smtClean="0"/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800" dirty="0" smtClean="0"/>
                        <a:t>Korea International </a:t>
                      </a:r>
                      <a:r>
                        <a:rPr lang="en-US" altLang="ko-KR" sz="800" dirty="0" smtClean="0"/>
                        <a:t>Ramen</a:t>
                      </a:r>
                      <a:r>
                        <a:rPr lang="en-US" altLang="ko-KR" sz="800" baseline="0" dirty="0" smtClean="0"/>
                        <a:t> Fair</a:t>
                      </a:r>
                      <a:r>
                        <a:rPr lang="en-US" altLang="ko-KR" sz="800" dirty="0" smtClean="0"/>
                        <a:t> 2017 </a:t>
                      </a:r>
                      <a:r>
                        <a:rPr lang="en-US" altLang="ko-KR" sz="800" dirty="0" smtClean="0"/>
                        <a:t>“Secretariat”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/>
                        <a:t>ADD: </a:t>
                      </a:r>
                      <a:r>
                        <a:rPr lang="en-US" altLang="ko-KR" sz="800" dirty="0" err="1" smtClean="0"/>
                        <a:t>Maekyung</a:t>
                      </a:r>
                      <a:r>
                        <a:rPr lang="en-US" altLang="ko-KR" sz="800" dirty="0" smtClean="0"/>
                        <a:t> Media center, 190, </a:t>
                      </a:r>
                      <a:r>
                        <a:rPr lang="en-US" altLang="ko-KR" sz="800" dirty="0" err="1" smtClean="0"/>
                        <a:t>Toegye-ro</a:t>
                      </a:r>
                      <a:r>
                        <a:rPr lang="en-US" altLang="ko-KR" sz="800" dirty="0" smtClean="0"/>
                        <a:t>, Jung-</a:t>
                      </a:r>
                      <a:r>
                        <a:rPr lang="en-US" altLang="ko-KR" sz="800" dirty="0" err="1" smtClean="0"/>
                        <a:t>gu</a:t>
                      </a:r>
                      <a:r>
                        <a:rPr lang="en-US" altLang="ko-KR" sz="800" dirty="0" smtClean="0"/>
                        <a:t>, Seoul, Korea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/>
                        <a:t>(ZIP CODE : 100728)</a:t>
                      </a:r>
                      <a:endParaRPr lang="en-US" altLang="ko-KR" sz="8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800" dirty="0" smtClean="0"/>
                        <a:t>TEL</a:t>
                      </a:r>
                      <a:r>
                        <a:rPr lang="en-US" altLang="ko-KR" sz="800" dirty="0" smtClean="0"/>
                        <a:t>: +82-(</a:t>
                      </a:r>
                      <a:r>
                        <a:rPr lang="en-US" altLang="ko-KR" sz="800" dirty="0" smtClean="0"/>
                        <a:t>0)2-2000-5807</a:t>
                      </a:r>
                      <a:endParaRPr lang="en-US" altLang="ko-KR" sz="8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800" dirty="0" smtClean="0"/>
                        <a:t>FAX: +82-(</a:t>
                      </a:r>
                      <a:r>
                        <a:rPr lang="en-US" altLang="ko-KR" sz="800" dirty="0" smtClean="0"/>
                        <a:t>0)2-2068-8643</a:t>
                      </a:r>
                      <a:endParaRPr lang="en-US" altLang="ko-KR" sz="8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800" dirty="0" smtClean="0"/>
                        <a:t>EMAIL: </a:t>
                      </a:r>
                      <a:r>
                        <a:rPr lang="en-US" altLang="ko-KR" sz="800" dirty="0" smtClean="0">
                          <a:hlinkClick r:id="rId5"/>
                        </a:rPr>
                        <a:t>ramenfair@naver.com</a:t>
                      </a:r>
                      <a:r>
                        <a:rPr lang="en-US" altLang="ko-KR" sz="800" dirty="0" smtClean="0"/>
                        <a:t> </a:t>
                      </a:r>
                      <a:endParaRPr lang="en-US" altLang="ko-KR" sz="8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800" dirty="0" smtClean="0"/>
                        <a:t>WEB: </a:t>
                      </a:r>
                      <a:r>
                        <a:rPr lang="en-US" altLang="ko-KR" sz="800" dirty="0" smtClean="0">
                          <a:hlinkClick r:id="rId6"/>
                        </a:rPr>
                        <a:t>www.ramenfair.com</a:t>
                      </a:r>
                      <a:r>
                        <a:rPr lang="en-US" altLang="ko-KR" sz="800" dirty="0" smtClean="0"/>
                        <a:t> </a:t>
                      </a:r>
                      <a:endParaRPr lang="en-US" altLang="ko-KR" sz="800" b="1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/>
        </p:nvGraphicFramePr>
        <p:xfrm>
          <a:off x="428604" y="6524636"/>
          <a:ext cx="1643074" cy="1357322"/>
        </p:xfrm>
        <a:graphic>
          <a:graphicData uri="http://schemas.openxmlformats.org/drawingml/2006/table">
            <a:tbl>
              <a:tblPr/>
              <a:tblGrid>
                <a:gridCol w="1643074"/>
              </a:tblGrid>
              <a:tr h="1357322">
                <a:tc>
                  <a:txBody>
                    <a:bodyPr/>
                    <a:lstStyle/>
                    <a:p>
                      <a:pPr algn="ctr" latinLnBrk="1"/>
                      <a:endParaRPr lang="en-US" altLang="ko-KR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1"/>
                      <a:endParaRPr lang="en-US" altLang="ko-KR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1"/>
                      <a:endParaRPr lang="en-US" altLang="ko-KR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latinLnBrk="1"/>
                      <a:endParaRPr lang="ko-KR" alt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L w="38100" cmpd="sng">
                      <a:solidFill>
                        <a:srgbClr val="FFC000"/>
                      </a:solidFill>
                      <a:prstDash val="solid"/>
                    </a:lnL>
                    <a:lnR w="38100" cmpd="sng">
                      <a:solidFill>
                        <a:srgbClr val="FFC000"/>
                      </a:solidFill>
                      <a:prstDash val="solid"/>
                    </a:lnR>
                    <a:lnT w="38100" cmpd="sng">
                      <a:solidFill>
                        <a:srgbClr val="FFC000"/>
                      </a:solidFill>
                      <a:prstDash val="solid"/>
                    </a:lnT>
                    <a:lnB w="38100" cmpd="sng">
                      <a:solidFill>
                        <a:srgbClr val="FFC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214290" y="9525032"/>
            <a:ext cx="6429420" cy="230832"/>
          </a:xfrm>
          <a:prstGeom prst="rect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900" b="1" dirty="0" smtClean="0"/>
              <a:t>Korea International </a:t>
            </a:r>
            <a:r>
              <a:rPr lang="en-US" altLang="ko-KR" sz="900" b="1" dirty="0" smtClean="0"/>
              <a:t>Ramen Fair 2017                                                                        </a:t>
            </a:r>
            <a:r>
              <a:rPr lang="en-US" altLang="ko-KR" sz="900" b="1" dirty="0" smtClean="0"/>
              <a:t>www.ramenfair.com</a:t>
            </a:r>
            <a:endParaRPr lang="ko-KR" altLang="en-US" sz="900" b="1" dirty="0"/>
          </a:p>
        </p:txBody>
      </p:sp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285728" y="523844"/>
          <a:ext cx="6357984" cy="1459992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1096188"/>
                <a:gridCol w="1303496"/>
                <a:gridCol w="1979150"/>
                <a:gridCol w="1979150"/>
              </a:tblGrid>
              <a:tr h="21769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Classification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Space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Participation </a:t>
                      </a: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fee 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support of a government 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</a:tr>
              <a:tr h="101920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/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baseline="0" dirty="0" smtClean="0">
                          <a:latin typeface="+mn-ea"/>
                          <a:ea typeface="+mn-ea"/>
                          <a:cs typeface="Arial" pitchFamily="34" charset="0"/>
                        </a:rPr>
                        <a:t>  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baseline="0" dirty="0" smtClean="0">
                          <a:latin typeface="+mn-ea"/>
                          <a:ea typeface="+mn-ea"/>
                          <a:cs typeface="Arial" pitchFamily="34" charset="0"/>
                        </a:rPr>
                        <a:t>General </a:t>
                      </a:r>
                      <a:r>
                        <a:rPr lang="en-US" altLang="ko-KR" sz="900" b="1" baseline="0" dirty="0" smtClean="0">
                          <a:latin typeface="+mn-ea"/>
                          <a:ea typeface="+mn-ea"/>
                          <a:cs typeface="Arial" pitchFamily="34" charset="0"/>
                        </a:rPr>
                        <a:t>Application </a:t>
                      </a:r>
                      <a:r>
                        <a:rPr lang="en-US" sz="900" b="1" kern="0" spc="0" baseline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Deadline:  Aug 17</a:t>
                      </a:r>
                      <a:r>
                        <a:rPr lang="en-US" sz="900" b="1" kern="0" spc="0" baseline="3000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th</a:t>
                      </a:r>
                      <a:r>
                        <a:rPr lang="en-US" sz="900" b="1" kern="0" spc="0" baseline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, 2017</a:t>
                      </a:r>
                      <a:endParaRPr lang="en-US" sz="9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900" b="1" kern="0" spc="0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</a:tr>
              <a:tr h="3206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Space only </a:t>
                      </a:r>
                      <a:endParaRPr lang="en-US" sz="900" b="1" kern="0" spc="0" dirty="0" smtClean="0"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[</a:t>
                      </a:r>
                      <a:r>
                        <a:rPr lang="en-US" sz="9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non-furnished]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1Booth</a:t>
                      </a:r>
                    </a:p>
                    <a:p>
                      <a:pPr marL="0" marR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(3m X 3m=9㎡)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2,300,000</a:t>
                      </a:r>
                      <a:r>
                        <a:rPr lang="en-US" altLang="ko-KR" sz="900" b="1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en-US" altLang="ko-KR" sz="900" b="1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KRW </a:t>
                      </a:r>
                    </a:p>
                  </a:txBody>
                  <a:tcPr marL="64770" marR="64770" marT="17907" marB="17907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12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1,000,000 KRW</a:t>
                      </a:r>
                      <a:endParaRPr lang="ko-KR" altLang="en-US" sz="12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</a:tr>
              <a:tr h="309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Shell Scheme Package 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kern="0" spc="0" dirty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[fully-furnished]</a:t>
                      </a:r>
                      <a:endParaRPr lang="en-US" sz="9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1Booth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kern="0" spc="0" dirty="0" smtClean="0"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(3m X 3m=9㎡)</a:t>
                      </a:r>
                    </a:p>
                    <a:p>
                      <a:pPr algn="ctr" latinLnBrk="1">
                        <a:lnSpc>
                          <a:spcPct val="100000"/>
                        </a:lnSpc>
                      </a:pPr>
                      <a:endParaRPr lang="ko-KR" altLang="en-US" sz="900" b="1" dirty="0"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2,500,000</a:t>
                      </a:r>
                      <a:r>
                        <a:rPr lang="en-US" altLang="ko-KR" sz="900" b="1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  <a:cs typeface="Arial" pitchFamily="34" charset="0"/>
                        </a:rPr>
                        <a:t> KRW </a:t>
                      </a:r>
                      <a:endParaRPr lang="en-US" altLang="ko-KR" sz="900" b="1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ko-KR" altLang="en-US" sz="9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Arial" pitchFamily="34" charset="0"/>
                      </a:endParaRPr>
                    </a:p>
                  </a:txBody>
                  <a:tcPr marL="64770" marR="64770" marT="17907" marB="17907" anchor="ctr"/>
                </a:tc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/>
        </p:nvGraphicFramePr>
        <p:xfrm>
          <a:off x="295275" y="523876"/>
          <a:ext cx="2390775" cy="1486080"/>
        </p:xfrm>
        <a:graphic>
          <a:graphicData uri="http://schemas.openxmlformats.org/drawingml/2006/table">
            <a:tbl>
              <a:tblPr/>
              <a:tblGrid>
                <a:gridCol w="2390775"/>
              </a:tblGrid>
              <a:tr h="148608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rgbClr val="FFC000"/>
                      </a:solidFill>
                      <a:prstDash val="solid"/>
                    </a:lnL>
                    <a:lnR w="38100" cmpd="sng">
                      <a:solidFill>
                        <a:srgbClr val="FFC000"/>
                      </a:solidFill>
                      <a:prstDash val="solid"/>
                    </a:lnR>
                    <a:lnT w="38100" cmpd="sng">
                      <a:solidFill>
                        <a:srgbClr val="FFC000"/>
                      </a:solidFill>
                      <a:prstDash val="solid"/>
                    </a:lnT>
                    <a:lnB w="38100" cmpd="sng">
                      <a:solidFill>
                        <a:srgbClr val="FFC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285728" y="523844"/>
          <a:ext cx="6357982" cy="571504"/>
        </p:xfrm>
        <a:graphic>
          <a:graphicData uri="http://schemas.openxmlformats.org/drawingml/2006/table">
            <a:tbl>
              <a:tblPr/>
              <a:tblGrid>
                <a:gridCol w="6357982"/>
              </a:tblGrid>
              <a:tr h="57150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>
                    <a:lnL w="38100" cmpd="sng">
                      <a:solidFill>
                        <a:srgbClr val="FFC000"/>
                      </a:solidFill>
                      <a:prstDash val="solid"/>
                    </a:lnL>
                    <a:lnR w="38100" cmpd="sng">
                      <a:solidFill>
                        <a:srgbClr val="FFC000"/>
                      </a:solidFill>
                      <a:prstDash val="solid"/>
                    </a:lnR>
                    <a:lnT w="38100" cmpd="sng">
                      <a:solidFill>
                        <a:srgbClr val="FFC000"/>
                      </a:solidFill>
                      <a:prstDash val="solid"/>
                    </a:lnT>
                    <a:lnB w="38100" cmpd="sng">
                      <a:solidFill>
                        <a:srgbClr val="FFC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333</Words>
  <Application>Microsoft Office PowerPoint</Application>
  <PresentationFormat>A4 용지(210x297mm)</PresentationFormat>
  <Paragraphs>93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PC-086</dc:creator>
  <cp:lastModifiedBy>W.S.HONG</cp:lastModifiedBy>
  <cp:revision>36</cp:revision>
  <dcterms:created xsi:type="dcterms:W3CDTF">2016-03-22T04:03:56Z</dcterms:created>
  <dcterms:modified xsi:type="dcterms:W3CDTF">2017-07-21T10:28:03Z</dcterms:modified>
</cp:coreProperties>
</file>